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Adam Ghane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539851F-31F3-41CE-B685-367AE95FD87A}">
  <a:tblStyle styleId="{1539851F-31F3-41CE-B685-367AE95FD8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9-08T01:01:47.320">
    <p:pos x="6000" y="0"/>
    <p:text>Probably need less text on the screen.</p:text>
  </p:cm>
  <p:cm authorId="0" idx="2" dt="2019-09-08T01:02:13.466">
    <p:pos x="3078" y="423"/>
    <p:text>Show Priority through layout rather than highlighting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135fb793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135fb793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135fb793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135fb793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12a5d73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12a5d73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148083e9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148083e9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prioritised user stories - high priority level for the ones that the client’s requested or showed strong interest. Lower for the ones that we brought it up ourselves to implement. Most of our user stories are bite-sized and estimable as most are modularized into simple functionalities.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262f5f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262f5f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prioritised user stories based on client’s main request such as search function, different level of articles</a:t>
            </a:r>
            <a:endParaRPr/>
          </a:p>
          <a:p>
            <a:pPr indent="0" lvl="0" marL="0" rtl="0" algn="l">
              <a:spcBef>
                <a:spcPts val="0"/>
              </a:spcBef>
              <a:spcAft>
                <a:spcPts val="0"/>
              </a:spcAft>
              <a:buNone/>
            </a:pPr>
            <a:r>
              <a:rPr lang="en"/>
              <a:t>Each of these high prioritised sprint - get the tests if possible or progress on those.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139f860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139f860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no test for specific user story is available or if Cameron or Clinton are going to cover it in their part, go through the user stories in regards to what the client requested.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262f5f5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262f5f5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139f8606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139f8606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262f5f5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262f5f5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148083e9e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148083e9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276c8c7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276c8c7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prioritised user stories - high priority level for the ones that the client’s requested or showed strong interest. Lower for the ones that we brought it up ourselves to implement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276b5b2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276b5b2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276b5b2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276b5b2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276b5b2e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276b5b2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276b5b2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276b5b2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27bb76f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27bb76f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27bb76f1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27bb76f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27bb76f1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27bb76f1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148083e9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148083e9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13aae89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13aae89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139e474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139e474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148083e9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148083e9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148083e9e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148083e9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48083e9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48083e9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148083e9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148083e9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148083e9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148083e9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13aae89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13aae89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139f8606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139f860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27bef4f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27bef4f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139f860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139f8606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148083e9e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148083e9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26c719c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26c719c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25399515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25399515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148083e9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148083e9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12a5d6f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12a5d6f3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2545168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2545168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12a5d73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12a5d73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135fb793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135fb793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35fb793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35fb793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trends.techlab.wo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title"/>
          </p:nvPr>
        </p:nvSpPr>
        <p:spPr>
          <a:xfrm>
            <a:off x="470025" y="9641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000000"/>
                </a:solidFill>
                <a:latin typeface="Calibri"/>
                <a:ea typeface="Calibri"/>
                <a:cs typeface="Calibri"/>
                <a:sym typeface="Calibri"/>
              </a:rPr>
              <a:t>CP 23 - TechLab Upgrade</a:t>
            </a:r>
            <a:endParaRPr b="1" sz="4800">
              <a:solidFill>
                <a:srgbClr val="000000"/>
              </a:solidFill>
              <a:latin typeface="Calibri"/>
              <a:ea typeface="Calibri"/>
              <a:cs typeface="Calibri"/>
              <a:sym typeface="Calibri"/>
            </a:endParaRPr>
          </a:p>
        </p:txBody>
      </p:sp>
      <p:sp>
        <p:nvSpPr>
          <p:cNvPr id="86" name="Google Shape;86;p13"/>
          <p:cNvSpPr txBox="1"/>
          <p:nvPr>
            <p:ph idx="4294967295" type="body"/>
          </p:nvPr>
        </p:nvSpPr>
        <p:spPr>
          <a:xfrm>
            <a:off x="311700" y="2571750"/>
            <a:ext cx="8520600" cy="33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000000"/>
                </a:solidFill>
              </a:rPr>
              <a:t>Hand of the Fek </a:t>
            </a:r>
            <a:endParaRPr b="1" sz="2900">
              <a:solidFill>
                <a:srgbClr val="000000"/>
              </a:solidFill>
            </a:endParaRPr>
          </a:p>
          <a:p>
            <a:pPr indent="0" lvl="0" marL="0" rtl="0" algn="ctr">
              <a:spcBef>
                <a:spcPts val="1600"/>
              </a:spcBef>
              <a:spcAft>
                <a:spcPts val="160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Website Walkthrough - Search</a:t>
            </a:r>
            <a:endParaRPr/>
          </a:p>
        </p:txBody>
      </p:sp>
      <p:pic>
        <p:nvPicPr>
          <p:cNvPr id="145" name="Google Shape;145;p22"/>
          <p:cNvPicPr preferRelativeResize="0"/>
          <p:nvPr/>
        </p:nvPicPr>
        <p:blipFill>
          <a:blip r:embed="rId3">
            <a:alphaModFix/>
          </a:blip>
          <a:stretch>
            <a:fillRect/>
          </a:stretch>
        </p:blipFill>
        <p:spPr>
          <a:xfrm>
            <a:off x="517000" y="1017725"/>
            <a:ext cx="7951824" cy="410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7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Trends Article</a:t>
            </a:r>
            <a:endParaRPr/>
          </a:p>
        </p:txBody>
      </p:sp>
      <p:pic>
        <p:nvPicPr>
          <p:cNvPr id="151" name="Google Shape;151;p23"/>
          <p:cNvPicPr preferRelativeResize="0"/>
          <p:nvPr/>
        </p:nvPicPr>
        <p:blipFill>
          <a:blip r:embed="rId3">
            <a:alphaModFix/>
          </a:blip>
          <a:stretch>
            <a:fillRect/>
          </a:stretch>
        </p:blipFill>
        <p:spPr>
          <a:xfrm>
            <a:off x="830800" y="1138325"/>
            <a:ext cx="7482401" cy="400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0300" y="120350"/>
            <a:ext cx="7569600" cy="11670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600">
                <a:solidFill>
                  <a:schemeClr val="dk1"/>
                </a:solidFill>
              </a:rPr>
              <a:t>TechLab Trends - Requirements</a:t>
            </a:r>
            <a:endParaRPr sz="3600">
              <a:solidFill>
                <a:schemeClr val="dk1"/>
              </a:solidFill>
            </a:endParaRPr>
          </a:p>
        </p:txBody>
      </p:sp>
      <p:sp>
        <p:nvSpPr>
          <p:cNvPr id="157" name="Google Shape;157;p24"/>
          <p:cNvSpPr txBox="1"/>
          <p:nvPr>
            <p:ph idx="4294967295" type="body"/>
          </p:nvPr>
        </p:nvSpPr>
        <p:spPr>
          <a:xfrm>
            <a:off x="377150" y="1287350"/>
            <a:ext cx="79545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Choosing the ‘type of user’ will filter articles on the home page and allow admins to </a:t>
            </a:r>
            <a:r>
              <a:rPr b="1" lang="en" sz="1700"/>
              <a:t>monitor type of engagement</a:t>
            </a:r>
            <a:endParaRPr b="1" sz="1700"/>
          </a:p>
          <a:p>
            <a:pPr indent="0" lvl="0" marL="45720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A need for more a sophisticated search for a </a:t>
            </a:r>
            <a:r>
              <a:rPr b="1" lang="en" sz="1700"/>
              <a:t>more tailored user experience</a:t>
            </a:r>
            <a:r>
              <a:rPr lang="en" sz="1700"/>
              <a:t>.</a:t>
            </a:r>
            <a:endParaRPr sz="1700"/>
          </a:p>
          <a:p>
            <a:pPr indent="0" lvl="0" marL="45720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Improved monitoring of site engagement</a:t>
            </a:r>
            <a:endParaRPr sz="17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1000"/>
                                        <p:tgtEl>
                                          <p:spTgt spid="1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36000">
              <a:srgbClr val="D0E0E3"/>
            </a:gs>
            <a:gs pos="78000">
              <a:srgbClr val="9FBEE5"/>
            </a:gs>
            <a:gs pos="100000">
              <a:srgbClr val="6E9BE7"/>
            </a:gs>
          </a:gsLst>
          <a:lin ang="5400012" scaled="0"/>
        </a:gra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User Stories</a:t>
            </a:r>
            <a:endParaRPr i="1">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65750" y="1830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a:t>
            </a:r>
            <a:endParaRPr/>
          </a:p>
        </p:txBody>
      </p:sp>
      <p:sp>
        <p:nvSpPr>
          <p:cNvPr id="168" name="Google Shape;168;p26"/>
          <p:cNvSpPr txBox="1"/>
          <p:nvPr>
            <p:ph idx="1" type="body"/>
          </p:nvPr>
        </p:nvSpPr>
        <p:spPr>
          <a:xfrm>
            <a:off x="290100" y="790825"/>
            <a:ext cx="44121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 reader, I want to </a:t>
            </a:r>
            <a:r>
              <a:rPr b="1" lang="en" sz="1400">
                <a:solidFill>
                  <a:srgbClr val="000000"/>
                </a:solidFill>
                <a:latin typeface="Calibri"/>
                <a:ea typeface="Calibri"/>
                <a:cs typeface="Calibri"/>
                <a:sym typeface="Calibri"/>
              </a:rPr>
              <a:t>know the length of articles</a:t>
            </a:r>
            <a:r>
              <a:rPr lang="en" sz="1400">
                <a:solidFill>
                  <a:srgbClr val="000000"/>
                </a:solidFill>
                <a:latin typeface="Calibri"/>
                <a:ea typeface="Calibri"/>
                <a:cs typeface="Calibri"/>
                <a:sym typeface="Calibri"/>
              </a:rPr>
              <a:t> so that I can determine whether I </a:t>
            </a:r>
            <a:r>
              <a:rPr b="1" lang="en" sz="1400">
                <a:solidFill>
                  <a:srgbClr val="000000"/>
                </a:solidFill>
                <a:latin typeface="Calibri"/>
                <a:ea typeface="Calibri"/>
                <a:cs typeface="Calibri"/>
                <a:sym typeface="Calibri"/>
              </a:rPr>
              <a:t>have enough time to read through it.</a:t>
            </a:r>
            <a:br>
              <a:rPr b="1" lang="en" sz="1400">
                <a:solidFill>
                  <a:srgbClr val="000000"/>
                </a:solidFill>
                <a:latin typeface="Calibri"/>
                <a:ea typeface="Calibri"/>
                <a:cs typeface="Calibri"/>
                <a:sym typeface="Calibri"/>
              </a:rPr>
            </a:br>
            <a:endParaRPr b="1"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 reader would like to </a:t>
            </a:r>
            <a:r>
              <a:rPr b="1" lang="en" sz="1400">
                <a:solidFill>
                  <a:srgbClr val="000000"/>
                </a:solidFill>
                <a:latin typeface="Calibri"/>
                <a:ea typeface="Calibri"/>
                <a:cs typeface="Calibri"/>
                <a:sym typeface="Calibri"/>
              </a:rPr>
              <a:t>lazy load articles with infinite scroll </a:t>
            </a:r>
            <a:r>
              <a:rPr lang="en" sz="1400">
                <a:solidFill>
                  <a:srgbClr val="000000"/>
                </a:solidFill>
                <a:latin typeface="Calibri"/>
                <a:ea typeface="Calibri"/>
                <a:cs typeface="Calibri"/>
                <a:sym typeface="Calibri"/>
              </a:rPr>
              <a:t>so that I can </a:t>
            </a:r>
            <a:r>
              <a:rPr b="1" lang="en" sz="1400">
                <a:solidFill>
                  <a:srgbClr val="000000"/>
                </a:solidFill>
                <a:latin typeface="Calibri"/>
                <a:ea typeface="Calibri"/>
                <a:cs typeface="Calibri"/>
                <a:sym typeface="Calibri"/>
              </a:rPr>
              <a:t>seamlessly browse articles. </a:t>
            </a:r>
            <a:br>
              <a:rPr b="1" lang="en" sz="1400">
                <a:solidFill>
                  <a:srgbClr val="000000"/>
                </a:solidFill>
                <a:latin typeface="Calibri"/>
                <a:ea typeface="Calibri"/>
                <a:cs typeface="Calibri"/>
                <a:sym typeface="Calibri"/>
              </a:rPr>
            </a:br>
            <a:endParaRPr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be able to </a:t>
            </a:r>
            <a:r>
              <a:rPr b="1" lang="en" sz="1400">
                <a:solidFill>
                  <a:srgbClr val="000000"/>
                </a:solidFill>
                <a:highlight>
                  <a:srgbClr val="A4C2F4"/>
                </a:highlight>
                <a:latin typeface="Calibri"/>
                <a:ea typeface="Calibri"/>
                <a:cs typeface="Calibri"/>
                <a:sym typeface="Calibri"/>
              </a:rPr>
              <a:t>search for articles </a:t>
            </a:r>
            <a:r>
              <a:rPr lang="en" sz="1400">
                <a:solidFill>
                  <a:srgbClr val="000000"/>
                </a:solidFill>
                <a:highlight>
                  <a:srgbClr val="A4C2F4"/>
                </a:highlight>
                <a:latin typeface="Calibri"/>
                <a:ea typeface="Calibri"/>
                <a:cs typeface="Calibri"/>
                <a:sym typeface="Calibri"/>
              </a:rPr>
              <a:t>so that I can </a:t>
            </a:r>
            <a:r>
              <a:rPr b="1" lang="en" sz="1400">
                <a:solidFill>
                  <a:srgbClr val="000000"/>
                </a:solidFill>
                <a:highlight>
                  <a:srgbClr val="A4C2F4"/>
                </a:highlight>
                <a:latin typeface="Calibri"/>
                <a:ea typeface="Calibri"/>
                <a:cs typeface="Calibri"/>
                <a:sym typeface="Calibri"/>
              </a:rPr>
              <a:t>find related articles</a:t>
            </a:r>
            <a:r>
              <a:rPr lang="en" sz="1400">
                <a:solidFill>
                  <a:srgbClr val="000000"/>
                </a:solidFill>
                <a:highlight>
                  <a:srgbClr val="A4C2F4"/>
                </a:highlight>
                <a:latin typeface="Calibri"/>
                <a:ea typeface="Calibri"/>
                <a:cs typeface="Calibri"/>
                <a:sym typeface="Calibri"/>
              </a:rPr>
              <a:t> I am interested in.</a:t>
            </a:r>
            <a:br>
              <a:rPr lang="en" sz="1400">
                <a:solidFill>
                  <a:srgbClr val="000000"/>
                </a:solidFill>
                <a:latin typeface="Calibri"/>
                <a:ea typeface="Calibri"/>
                <a:cs typeface="Calibri"/>
                <a:sym typeface="Calibri"/>
              </a:rPr>
            </a:b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a:t>
            </a:r>
            <a:r>
              <a:rPr b="1" lang="en" sz="1400">
                <a:solidFill>
                  <a:srgbClr val="000000"/>
                </a:solidFill>
                <a:highlight>
                  <a:srgbClr val="A4C2F4"/>
                </a:highlight>
                <a:latin typeface="Calibri"/>
                <a:ea typeface="Calibri"/>
                <a:cs typeface="Calibri"/>
                <a:sym typeface="Calibri"/>
              </a:rPr>
              <a:t>expand information specifically related to my role </a:t>
            </a:r>
            <a:r>
              <a:rPr lang="en" sz="1400">
                <a:solidFill>
                  <a:srgbClr val="000000"/>
                </a:solidFill>
                <a:highlight>
                  <a:srgbClr val="A4C2F4"/>
                </a:highlight>
                <a:latin typeface="Calibri"/>
                <a:ea typeface="Calibri"/>
                <a:cs typeface="Calibri"/>
                <a:sym typeface="Calibri"/>
              </a:rPr>
              <a:t>as a student/tutor/academic researcher so that I can see </a:t>
            </a:r>
            <a:r>
              <a:rPr b="1" lang="en" sz="1400">
                <a:solidFill>
                  <a:srgbClr val="000000"/>
                </a:solidFill>
                <a:highlight>
                  <a:srgbClr val="A4C2F4"/>
                </a:highlight>
                <a:latin typeface="Calibri"/>
                <a:ea typeface="Calibri"/>
                <a:cs typeface="Calibri"/>
                <a:sym typeface="Calibri"/>
              </a:rPr>
              <a:t>information only relevant to me.</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browse through the website without being overwhelmed so that I can </a:t>
            </a:r>
            <a:r>
              <a:rPr b="1" lang="en" sz="1400">
                <a:solidFill>
                  <a:srgbClr val="000000"/>
                </a:solidFill>
                <a:highlight>
                  <a:srgbClr val="A4C2F4"/>
                </a:highlight>
                <a:latin typeface="Calibri"/>
                <a:ea typeface="Calibri"/>
                <a:cs typeface="Calibri"/>
                <a:sym typeface="Calibri"/>
              </a:rPr>
              <a:t>browse for longer with comfort</a:t>
            </a:r>
            <a:endParaRPr b="1" sz="1350">
              <a:solidFill>
                <a:srgbClr val="172B4D"/>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t/>
            </a:r>
            <a:endParaRPr sz="13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solidFill>
                <a:srgbClr val="FFFFFF"/>
              </a:solidFill>
              <a:latin typeface="Calibri"/>
              <a:ea typeface="Calibri"/>
              <a:cs typeface="Calibri"/>
              <a:sym typeface="Calibri"/>
            </a:endParaRPr>
          </a:p>
        </p:txBody>
      </p:sp>
      <p:sp>
        <p:nvSpPr>
          <p:cNvPr id="169" name="Google Shape;169;p26"/>
          <p:cNvSpPr txBox="1"/>
          <p:nvPr>
            <p:ph idx="4294967295" type="body"/>
          </p:nvPr>
        </p:nvSpPr>
        <p:spPr>
          <a:xfrm>
            <a:off x="4886450" y="67192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As a reader, I would like to </a:t>
            </a:r>
            <a:r>
              <a:rPr b="1" lang="en" sz="1400">
                <a:solidFill>
                  <a:srgbClr val="000000"/>
                </a:solidFill>
                <a:latin typeface="Calibri"/>
                <a:ea typeface="Calibri"/>
                <a:cs typeface="Calibri"/>
                <a:sym typeface="Calibri"/>
              </a:rPr>
              <a:t>filter the website’s content using tags </a:t>
            </a:r>
            <a:r>
              <a:rPr lang="en" sz="1400">
                <a:solidFill>
                  <a:srgbClr val="000000"/>
                </a:solidFill>
                <a:latin typeface="Calibri"/>
                <a:ea typeface="Calibri"/>
                <a:cs typeface="Calibri"/>
                <a:sym typeface="Calibri"/>
              </a:rPr>
              <a:t>so that I can search for content interesting to me.</a:t>
            </a:r>
            <a:br>
              <a:rPr lang="en" sz="1400">
                <a:solidFill>
                  <a:srgbClr val="000000"/>
                </a:solidFill>
                <a:latin typeface="Calibri"/>
                <a:ea typeface="Calibri"/>
                <a:cs typeface="Calibri"/>
                <a:sym typeface="Calibri"/>
              </a:rPr>
            </a:br>
            <a:br>
              <a:rPr lang="en" sz="1400">
                <a:solidFill>
                  <a:srgbClr val="000000"/>
                </a:solidFill>
                <a:latin typeface="Calibri"/>
                <a:ea typeface="Calibri"/>
                <a:cs typeface="Calibri"/>
                <a:sym typeface="Calibri"/>
              </a:rPr>
            </a:br>
            <a:r>
              <a:rPr lang="en" sz="1400">
                <a:solidFill>
                  <a:srgbClr val="000000"/>
                </a:solidFill>
                <a:latin typeface="Calibri"/>
                <a:ea typeface="Calibri"/>
                <a:cs typeface="Calibri"/>
                <a:sym typeface="Calibri"/>
              </a:rPr>
              <a:t>As a reader, I want an actual usable interface, so that I can properly browse information in The Trend Report.</a:t>
            </a:r>
            <a:br>
              <a:rPr lang="en" sz="1400">
                <a:solidFill>
                  <a:srgbClr val="000000"/>
                </a:solidFill>
                <a:latin typeface="Calibri"/>
                <a:ea typeface="Calibri"/>
                <a:cs typeface="Calibri"/>
                <a:sym typeface="Calibri"/>
              </a:rPr>
            </a:br>
            <a:br>
              <a:rPr lang="en" sz="1400">
                <a:solidFill>
                  <a:srgbClr val="000000"/>
                </a:solidFill>
                <a:latin typeface="Calibri"/>
                <a:ea typeface="Calibri"/>
                <a:cs typeface="Calibri"/>
                <a:sym typeface="Calibri"/>
              </a:rPr>
            </a:br>
            <a:r>
              <a:rPr lang="en" sz="1400">
                <a:solidFill>
                  <a:srgbClr val="000000"/>
                </a:solidFill>
                <a:latin typeface="Calibri"/>
                <a:ea typeface="Calibri"/>
                <a:cs typeface="Calibri"/>
                <a:sym typeface="Calibri"/>
              </a:rPr>
              <a:t>As a reader, I would like to access a page of all works by a specific author so that I can see all articles by that author. </a:t>
            </a:r>
            <a:br>
              <a:rPr lang="en" sz="1400">
                <a:solidFill>
                  <a:srgbClr val="000000"/>
                </a:solidFill>
                <a:latin typeface="Calibri"/>
                <a:ea typeface="Calibri"/>
                <a:cs typeface="Calibri"/>
                <a:sym typeface="Calibri"/>
              </a:rPr>
            </a:br>
            <a:br>
              <a:rPr lang="en" sz="1400">
                <a:solidFill>
                  <a:srgbClr val="000000"/>
                </a:solidFill>
                <a:latin typeface="Calibri"/>
                <a:ea typeface="Calibri"/>
                <a:cs typeface="Calibri"/>
                <a:sym typeface="Calibri"/>
              </a:rPr>
            </a:br>
            <a:r>
              <a:rPr lang="en" sz="1400">
                <a:solidFill>
                  <a:srgbClr val="000000"/>
                </a:solidFill>
                <a:highlight>
                  <a:srgbClr val="A4C2F4"/>
                </a:highlight>
                <a:latin typeface="Calibri"/>
                <a:ea typeface="Calibri"/>
                <a:cs typeface="Calibri"/>
                <a:sym typeface="Calibri"/>
              </a:rPr>
              <a:t>As a reader I would like to look through categories and tags so that I can find all </a:t>
            </a:r>
            <a:r>
              <a:rPr lang="en" sz="1400">
                <a:solidFill>
                  <a:srgbClr val="000000"/>
                </a:solidFill>
                <a:highlight>
                  <a:srgbClr val="A4C2F4"/>
                </a:highlight>
                <a:latin typeface="Calibri"/>
                <a:ea typeface="Calibri"/>
                <a:cs typeface="Calibri"/>
                <a:sym typeface="Calibri"/>
              </a:rPr>
              <a:t>related</a:t>
            </a:r>
            <a:r>
              <a:rPr lang="en" sz="1400">
                <a:solidFill>
                  <a:srgbClr val="000000"/>
                </a:solidFill>
                <a:highlight>
                  <a:srgbClr val="A4C2F4"/>
                </a:highlight>
                <a:latin typeface="Calibri"/>
                <a:ea typeface="Calibri"/>
                <a:cs typeface="Calibri"/>
                <a:sym typeface="Calibri"/>
              </a:rPr>
              <a:t> articles at once. </a:t>
            </a:r>
            <a:endParaRPr sz="1400">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188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with top-priority</a:t>
            </a:r>
            <a:endParaRPr/>
          </a:p>
        </p:txBody>
      </p:sp>
      <p:sp>
        <p:nvSpPr>
          <p:cNvPr id="175" name="Google Shape;175;p27"/>
          <p:cNvSpPr txBox="1"/>
          <p:nvPr>
            <p:ph idx="1" type="body"/>
          </p:nvPr>
        </p:nvSpPr>
        <p:spPr>
          <a:xfrm>
            <a:off x="311700" y="796000"/>
            <a:ext cx="36030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 reader, I would like to expand information specifically related to my role as a student/tutor/academic researcher so that I can see information only relevant to me.</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Client requested a functionality to display different level of information upon the reader’s</a:t>
            </a:r>
            <a:r>
              <a:rPr lang="en" sz="1400">
                <a:solidFill>
                  <a:srgbClr val="000000"/>
                </a:solidFill>
                <a:latin typeface="Calibri"/>
                <a:ea typeface="Calibri"/>
                <a:cs typeface="Calibri"/>
                <a:sym typeface="Calibri"/>
              </a:rPr>
              <a:t> </a:t>
            </a:r>
            <a:r>
              <a:rPr lang="en" sz="1400">
                <a:solidFill>
                  <a:srgbClr val="000000"/>
                </a:solidFill>
                <a:latin typeface="Calibri"/>
                <a:ea typeface="Calibri"/>
                <a:cs typeface="Calibri"/>
                <a:sym typeface="Calibri"/>
              </a:rPr>
              <a:t>request (Point 4)</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Expected sprint 4-5 days without writing the content for each section</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Testable and acceptance criteria set by checking with the clients and gain feedback for further request.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1600"/>
              </a:spcBef>
              <a:spcAft>
                <a:spcPts val="0"/>
              </a:spcAft>
              <a:buNone/>
            </a:pPr>
            <a:r>
              <a:t/>
            </a:r>
            <a:endParaRPr sz="12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200">
              <a:solidFill>
                <a:srgbClr val="FFFFFF"/>
              </a:solidFill>
              <a:latin typeface="Calibri"/>
              <a:ea typeface="Calibri"/>
              <a:cs typeface="Calibri"/>
              <a:sym typeface="Calibri"/>
            </a:endParaRPr>
          </a:p>
        </p:txBody>
      </p:sp>
      <p:sp>
        <p:nvSpPr>
          <p:cNvPr id="176" name="Google Shape;176;p27"/>
          <p:cNvSpPr txBox="1"/>
          <p:nvPr>
            <p:ph idx="4294967295" type="body"/>
          </p:nvPr>
        </p:nvSpPr>
        <p:spPr>
          <a:xfrm>
            <a:off x="3914700" y="900725"/>
            <a:ext cx="4830300" cy="156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alibri"/>
              <a:buChar char="-"/>
            </a:pPr>
            <a:r>
              <a:rPr b="1" lang="en" sz="1300">
                <a:solidFill>
                  <a:srgbClr val="000000"/>
                </a:solidFill>
                <a:latin typeface="Calibri"/>
                <a:ea typeface="Calibri"/>
                <a:cs typeface="Calibri"/>
                <a:sym typeface="Calibri"/>
              </a:rPr>
              <a:t>Functional requirement:</a:t>
            </a:r>
            <a:r>
              <a:rPr lang="en" sz="1300">
                <a:solidFill>
                  <a:srgbClr val="000000"/>
                </a:solidFill>
                <a:latin typeface="Calibri"/>
                <a:ea typeface="Calibri"/>
                <a:cs typeface="Calibri"/>
                <a:sym typeface="Calibri"/>
              </a:rPr>
              <a:t> Readers should be able to select level of information they want to read and expand on more information upon their request</a:t>
            </a:r>
            <a:endParaRPr sz="1300">
              <a:solidFill>
                <a:srgbClr val="000000"/>
              </a:solidFill>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b="1" lang="en" sz="1300">
                <a:solidFill>
                  <a:srgbClr val="000000"/>
                </a:solidFill>
                <a:latin typeface="Calibri"/>
                <a:ea typeface="Calibri"/>
                <a:cs typeface="Calibri"/>
                <a:sym typeface="Calibri"/>
              </a:rPr>
              <a:t>Non-functional requirement: </a:t>
            </a:r>
            <a:r>
              <a:rPr lang="en" sz="1300">
                <a:solidFill>
                  <a:srgbClr val="000000"/>
                </a:solidFill>
                <a:latin typeface="Calibri"/>
                <a:ea typeface="Calibri"/>
                <a:cs typeface="Calibri"/>
                <a:sym typeface="Calibri"/>
              </a:rPr>
              <a:t> The website should display enhanced </a:t>
            </a:r>
            <a:r>
              <a:rPr lang="en" sz="1300">
                <a:solidFill>
                  <a:srgbClr val="000000"/>
                </a:solidFill>
                <a:latin typeface="Calibri"/>
                <a:ea typeface="Calibri"/>
                <a:cs typeface="Calibri"/>
                <a:sym typeface="Calibri"/>
              </a:rPr>
              <a:t>accessibility</a:t>
            </a:r>
            <a:r>
              <a:rPr lang="en" sz="1300">
                <a:solidFill>
                  <a:srgbClr val="000000"/>
                </a:solidFill>
                <a:latin typeface="Calibri"/>
                <a:ea typeface="Calibri"/>
                <a:cs typeface="Calibri"/>
                <a:sym typeface="Calibri"/>
              </a:rPr>
              <a:t> of organised content to the readers of different roles.</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pic>
        <p:nvPicPr>
          <p:cNvPr id="177" name="Google Shape;177;p27"/>
          <p:cNvPicPr preferRelativeResize="0"/>
          <p:nvPr/>
        </p:nvPicPr>
        <p:blipFill>
          <a:blip r:embed="rId3">
            <a:alphaModFix/>
          </a:blip>
          <a:stretch>
            <a:fillRect/>
          </a:stretch>
        </p:blipFill>
        <p:spPr>
          <a:xfrm>
            <a:off x="4209925" y="2769025"/>
            <a:ext cx="4744050" cy="1901650"/>
          </a:xfrm>
          <a:prstGeom prst="rect">
            <a:avLst/>
          </a:prstGeom>
          <a:noFill/>
          <a:ln>
            <a:noFill/>
          </a:ln>
        </p:spPr>
      </p:pic>
      <p:cxnSp>
        <p:nvCxnSpPr>
          <p:cNvPr id="178" name="Google Shape;178;p27"/>
          <p:cNvCxnSpPr/>
          <p:nvPr/>
        </p:nvCxnSpPr>
        <p:spPr>
          <a:xfrm>
            <a:off x="4519525" y="3675775"/>
            <a:ext cx="4438200" cy="0"/>
          </a:xfrm>
          <a:prstGeom prst="straightConnector1">
            <a:avLst/>
          </a:prstGeom>
          <a:noFill/>
          <a:ln cap="flat" cmpd="sng" w="19050">
            <a:solidFill>
              <a:srgbClr val="FF0000"/>
            </a:solidFill>
            <a:prstDash val="solid"/>
            <a:round/>
            <a:headEnd len="med" w="med" type="none"/>
            <a:tailEnd len="med" w="med" type="none"/>
          </a:ln>
        </p:spPr>
      </p:cxnSp>
      <p:cxnSp>
        <p:nvCxnSpPr>
          <p:cNvPr id="179" name="Google Shape;179;p27"/>
          <p:cNvCxnSpPr/>
          <p:nvPr/>
        </p:nvCxnSpPr>
        <p:spPr>
          <a:xfrm>
            <a:off x="4523275" y="3719850"/>
            <a:ext cx="44307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1565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with </a:t>
            </a:r>
            <a:r>
              <a:rPr lang="en"/>
              <a:t>top-priority</a:t>
            </a:r>
            <a:endParaRPr/>
          </a:p>
        </p:txBody>
      </p:sp>
      <p:sp>
        <p:nvSpPr>
          <p:cNvPr id="185" name="Google Shape;185;p28"/>
          <p:cNvSpPr txBox="1"/>
          <p:nvPr>
            <p:ph idx="1" type="body"/>
          </p:nvPr>
        </p:nvSpPr>
        <p:spPr>
          <a:xfrm>
            <a:off x="311700" y="1229875"/>
            <a:ext cx="44121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solidFill>
                <a:srgbClr val="FFFFFF"/>
              </a:solidFill>
              <a:latin typeface="Calibri"/>
              <a:ea typeface="Calibri"/>
              <a:cs typeface="Calibri"/>
              <a:sym typeface="Calibri"/>
            </a:endParaRPr>
          </a:p>
        </p:txBody>
      </p:sp>
      <p:sp>
        <p:nvSpPr>
          <p:cNvPr id="186" name="Google Shape;186;p28"/>
          <p:cNvSpPr txBox="1"/>
          <p:nvPr>
            <p:ph idx="4294967295" type="body"/>
          </p:nvPr>
        </p:nvSpPr>
        <p:spPr>
          <a:xfrm>
            <a:off x="3800338" y="2571750"/>
            <a:ext cx="5251200" cy="156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Functional requirement</a:t>
            </a:r>
            <a:r>
              <a:rPr lang="en" sz="1400">
                <a:solidFill>
                  <a:srgbClr val="000000"/>
                </a:solidFill>
                <a:latin typeface="Calibri"/>
                <a:ea typeface="Calibri"/>
                <a:cs typeface="Calibri"/>
                <a:sym typeface="Calibri"/>
              </a:rPr>
              <a:t>: Readers are able to navigate to chosen topics via reader selected categories or tags.</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Non-functional requirement</a:t>
            </a:r>
            <a:r>
              <a:rPr lang="en" sz="1400">
                <a:solidFill>
                  <a:srgbClr val="000000"/>
                </a:solidFill>
                <a:latin typeface="Calibri"/>
                <a:ea typeface="Calibri"/>
                <a:cs typeface="Calibri"/>
                <a:sym typeface="Calibri"/>
              </a:rPr>
              <a:t>: Categories and tags should help the users to browse through the TechLab report with increased efficiency compared to original version.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sp>
        <p:nvSpPr>
          <p:cNvPr id="187" name="Google Shape;187;p28"/>
          <p:cNvSpPr txBox="1"/>
          <p:nvPr>
            <p:ph idx="1" type="body"/>
          </p:nvPr>
        </p:nvSpPr>
        <p:spPr>
          <a:xfrm>
            <a:off x="258875" y="852875"/>
            <a:ext cx="36030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000000"/>
                </a:solidFill>
                <a:latin typeface="Calibri"/>
                <a:ea typeface="Calibri"/>
                <a:cs typeface="Calibri"/>
                <a:sym typeface="Calibri"/>
              </a:rPr>
              <a:t>As a reader, I would like to </a:t>
            </a:r>
            <a:r>
              <a:rPr b="1" lang="en" sz="1300">
                <a:solidFill>
                  <a:srgbClr val="000000"/>
                </a:solidFill>
                <a:latin typeface="Calibri"/>
                <a:ea typeface="Calibri"/>
                <a:cs typeface="Calibri"/>
                <a:sym typeface="Calibri"/>
              </a:rPr>
              <a:t>look through categories and tags</a:t>
            </a:r>
            <a:r>
              <a:rPr lang="en" sz="1300">
                <a:solidFill>
                  <a:srgbClr val="000000"/>
                </a:solidFill>
                <a:latin typeface="Calibri"/>
                <a:ea typeface="Calibri"/>
                <a:cs typeface="Calibri"/>
                <a:sym typeface="Calibri"/>
              </a:rPr>
              <a:t> so that I can </a:t>
            </a:r>
            <a:r>
              <a:rPr b="1" lang="en" sz="1300">
                <a:solidFill>
                  <a:srgbClr val="000000"/>
                </a:solidFill>
                <a:latin typeface="Calibri"/>
                <a:ea typeface="Calibri"/>
                <a:cs typeface="Calibri"/>
                <a:sym typeface="Calibri"/>
              </a:rPr>
              <a:t>find all related articles at once.</a:t>
            </a:r>
            <a:endParaRPr b="1" sz="13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Our initial design that the clients liked to have implemented as they were also looking for more efficient advanced search and navigation.</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Expected </a:t>
            </a:r>
            <a:r>
              <a:rPr b="1" lang="en" sz="1400">
                <a:solidFill>
                  <a:srgbClr val="000000"/>
                </a:solidFill>
                <a:latin typeface="Calibri"/>
                <a:ea typeface="Calibri"/>
                <a:cs typeface="Calibri"/>
                <a:sym typeface="Calibri"/>
              </a:rPr>
              <a:t>sprint 9-10 days </a:t>
            </a:r>
            <a:r>
              <a:rPr lang="en" sz="1400">
                <a:solidFill>
                  <a:srgbClr val="000000"/>
                </a:solidFill>
                <a:latin typeface="Calibri"/>
                <a:ea typeface="Calibri"/>
                <a:cs typeface="Calibri"/>
                <a:sym typeface="Calibri"/>
              </a:rPr>
              <a:t>to </a:t>
            </a:r>
            <a:r>
              <a:rPr b="1" lang="en" sz="1400">
                <a:solidFill>
                  <a:srgbClr val="000000"/>
                </a:solidFill>
                <a:latin typeface="Calibri"/>
                <a:ea typeface="Calibri"/>
                <a:cs typeface="Calibri"/>
                <a:sym typeface="Calibri"/>
              </a:rPr>
              <a:t>upgrade existing search bar</a:t>
            </a:r>
            <a:r>
              <a:rPr lang="en" sz="1400">
                <a:solidFill>
                  <a:srgbClr val="000000"/>
                </a:solidFill>
                <a:latin typeface="Calibri"/>
                <a:ea typeface="Calibri"/>
                <a:cs typeface="Calibri"/>
                <a:sym typeface="Calibri"/>
              </a:rPr>
              <a:t> which has no advanced function and tags.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Acceptance criteria </a:t>
            </a:r>
            <a:r>
              <a:rPr lang="en" sz="1400">
                <a:solidFill>
                  <a:srgbClr val="000000"/>
                </a:solidFill>
                <a:latin typeface="Calibri"/>
                <a:ea typeface="Calibri"/>
                <a:cs typeface="Calibri"/>
                <a:sym typeface="Calibri"/>
              </a:rPr>
              <a:t>set by the clients through meetings.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 and look for any need for changes.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1600"/>
              </a:spcBef>
              <a:spcAft>
                <a:spcPts val="0"/>
              </a:spcAft>
              <a:buNone/>
            </a:pPr>
            <a:r>
              <a:t/>
            </a:r>
            <a:endParaRPr sz="12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200">
              <a:solidFill>
                <a:srgbClr val="FFFFFF"/>
              </a:solidFill>
              <a:latin typeface="Calibri"/>
              <a:ea typeface="Calibri"/>
              <a:cs typeface="Calibri"/>
              <a:sym typeface="Calibri"/>
            </a:endParaRPr>
          </a:p>
        </p:txBody>
      </p:sp>
      <p:grpSp>
        <p:nvGrpSpPr>
          <p:cNvPr id="188" name="Google Shape;188;p28"/>
          <p:cNvGrpSpPr/>
          <p:nvPr/>
        </p:nvGrpSpPr>
        <p:grpSpPr>
          <a:xfrm>
            <a:off x="4195338" y="944138"/>
            <a:ext cx="4461225" cy="1447800"/>
            <a:chOff x="4300950" y="1314850"/>
            <a:chExt cx="4461225" cy="1447800"/>
          </a:xfrm>
        </p:grpSpPr>
        <p:pic>
          <p:nvPicPr>
            <p:cNvPr id="189" name="Google Shape;189;p28"/>
            <p:cNvPicPr preferRelativeResize="0"/>
            <p:nvPr/>
          </p:nvPicPr>
          <p:blipFill>
            <a:blip r:embed="rId3">
              <a:alphaModFix/>
            </a:blip>
            <a:stretch>
              <a:fillRect/>
            </a:stretch>
          </p:blipFill>
          <p:spPr>
            <a:xfrm>
              <a:off x="4300950" y="1314850"/>
              <a:ext cx="4461225" cy="1447800"/>
            </a:xfrm>
            <a:prstGeom prst="rect">
              <a:avLst/>
            </a:prstGeom>
            <a:noFill/>
            <a:ln>
              <a:noFill/>
            </a:ln>
          </p:spPr>
        </p:pic>
        <p:cxnSp>
          <p:nvCxnSpPr>
            <p:cNvPr id="190" name="Google Shape;190;p28"/>
            <p:cNvCxnSpPr/>
            <p:nvPr/>
          </p:nvCxnSpPr>
          <p:spPr>
            <a:xfrm>
              <a:off x="4662075" y="2171850"/>
              <a:ext cx="2190300" cy="0"/>
            </a:xfrm>
            <a:prstGeom prst="straightConnector1">
              <a:avLst/>
            </a:prstGeom>
            <a:noFill/>
            <a:ln cap="flat" cmpd="sng" w="19050">
              <a:solidFill>
                <a:srgbClr val="FF0000"/>
              </a:solidFill>
              <a:prstDash val="solid"/>
              <a:round/>
              <a:headEnd len="med" w="med" type="none"/>
              <a:tailEnd len="med" w="med" type="none"/>
            </a:ln>
          </p:spPr>
        </p:cxnSp>
        <p:cxnSp>
          <p:nvCxnSpPr>
            <p:cNvPr id="191" name="Google Shape;191;p28"/>
            <p:cNvCxnSpPr/>
            <p:nvPr/>
          </p:nvCxnSpPr>
          <p:spPr>
            <a:xfrm>
              <a:off x="4662075" y="2417750"/>
              <a:ext cx="2190300" cy="0"/>
            </a:xfrm>
            <a:prstGeom prst="straightConnector1">
              <a:avLst/>
            </a:prstGeom>
            <a:noFill/>
            <a:ln cap="flat" cmpd="sng" w="19050">
              <a:solidFill>
                <a:srgbClr val="FF0000"/>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26805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(admin) stories</a:t>
            </a:r>
            <a:endParaRPr/>
          </a:p>
        </p:txBody>
      </p:sp>
      <p:sp>
        <p:nvSpPr>
          <p:cNvPr id="197" name="Google Shape;197;p29"/>
          <p:cNvSpPr txBox="1"/>
          <p:nvPr>
            <p:ph idx="1" type="body"/>
          </p:nvPr>
        </p:nvSpPr>
        <p:spPr>
          <a:xfrm>
            <a:off x="311700" y="1201425"/>
            <a:ext cx="393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As an admin, I would like a way to capture user interaction so that I can capture and analyse the type of engagement with the content.</a:t>
            </a:r>
            <a:endParaRPr>
              <a:solidFill>
                <a:srgbClr val="000000"/>
              </a:solidFill>
              <a:latin typeface="Calibri"/>
              <a:ea typeface="Calibri"/>
              <a:cs typeface="Calibri"/>
              <a:sym typeface="Calibri"/>
            </a:endParaRPr>
          </a:p>
          <a:p>
            <a:pPr indent="0" lvl="0" marL="0" rtl="0" algn="l">
              <a:spcBef>
                <a:spcPts val="1600"/>
              </a:spcBef>
              <a:spcAft>
                <a:spcPts val="0"/>
              </a:spcAft>
              <a:buNone/>
            </a:pPr>
            <a:r>
              <a:rPr b="1" lang="en">
                <a:solidFill>
                  <a:srgbClr val="000000"/>
                </a:solidFill>
                <a:highlight>
                  <a:srgbClr val="A4C2F4"/>
                </a:highlight>
                <a:latin typeface="Calibri"/>
                <a:ea typeface="Calibri"/>
                <a:cs typeface="Calibri"/>
                <a:sym typeface="Calibri"/>
              </a:rPr>
              <a:t>As an admin, I would like to be able to easily add tags to an article so that I can easily categorise the content.</a:t>
            </a:r>
            <a:endParaRPr b="1">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latin typeface="Calibri"/>
                <a:ea typeface="Calibri"/>
                <a:cs typeface="Calibri"/>
                <a:sym typeface="Calibri"/>
              </a:rPr>
              <a:t>As an admin, I would like to expand on articles about trends by providing sections for Trends -&gt; Projects -&gt; Experiments -&gt; Codebase, so that I can easily add more information about a trend.</a:t>
            </a:r>
            <a:endParaRPr>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highlight>
                <a:srgbClr val="FFF2CC"/>
              </a:highlight>
              <a:latin typeface="Calibri"/>
              <a:ea typeface="Calibri"/>
              <a:cs typeface="Calibri"/>
              <a:sym typeface="Calibri"/>
            </a:endParaRPr>
          </a:p>
        </p:txBody>
      </p:sp>
      <p:sp>
        <p:nvSpPr>
          <p:cNvPr id="198" name="Google Shape;198;p29"/>
          <p:cNvSpPr/>
          <p:nvPr/>
        </p:nvSpPr>
        <p:spPr>
          <a:xfrm>
            <a:off x="4239900" y="1084050"/>
            <a:ext cx="664200" cy="3140700"/>
          </a:xfrm>
          <a:prstGeom prst="upArrow">
            <a:avLst>
              <a:gd fmla="val 50000" name="adj1"/>
              <a:gd fmla="val 50000" name="adj2"/>
            </a:avLst>
          </a:prstGeom>
          <a:gradFill>
            <a:gsLst>
              <a:gs pos="0">
                <a:srgbClr val="990000"/>
              </a:gs>
              <a:gs pos="0">
                <a:srgbClr val="770202"/>
              </a:gs>
              <a:gs pos="61000">
                <a:srgbClr val="E69138"/>
              </a:gs>
              <a:gs pos="100000">
                <a:srgbClr val="6AA84F"/>
              </a:gs>
            </a:gsLst>
            <a:lin ang="5400012" scaled="0"/>
          </a:gradFill>
          <a:ln cap="flat" cmpd="sng" w="9525">
            <a:solidFill>
              <a:schemeClr val="dk2"/>
            </a:solidFill>
            <a:prstDash val="solid"/>
            <a:round/>
            <a:headEnd len="sm" w="sm" type="none"/>
            <a:tailEnd len="sm" w="sm" type="none"/>
          </a:ln>
          <a:effectLst>
            <a:outerShdw blurRad="57150" rotWithShape="0" algn="bl" dir="7320000" dist="219075">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Hi</a:t>
            </a:r>
            <a:endParaRPr/>
          </a:p>
          <a:p>
            <a:pPr indent="0" lvl="0" marL="0" rtl="0" algn="ctr">
              <a:spcBef>
                <a:spcPts val="0"/>
              </a:spcBef>
              <a:spcAft>
                <a:spcPts val="0"/>
              </a:spcAft>
              <a:buNone/>
            </a:pPr>
            <a:r>
              <a:rPr lang="en"/>
              <a:t>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a:t>
            </a:r>
            <a:endParaRPr/>
          </a:p>
        </p:txBody>
      </p:sp>
      <p:sp>
        <p:nvSpPr>
          <p:cNvPr id="199" name="Google Shape;199;p29"/>
          <p:cNvSpPr txBox="1"/>
          <p:nvPr/>
        </p:nvSpPr>
        <p:spPr>
          <a:xfrm>
            <a:off x="4904100" y="4125700"/>
            <a:ext cx="1831800" cy="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Priority</a:t>
            </a:r>
            <a:endParaRPr sz="2400">
              <a:latin typeface="Calibri"/>
              <a:ea typeface="Calibri"/>
              <a:cs typeface="Calibri"/>
              <a:sym typeface="Calibri"/>
            </a:endParaRPr>
          </a:p>
        </p:txBody>
      </p:sp>
      <p:sp>
        <p:nvSpPr>
          <p:cNvPr id="200" name="Google Shape;200;p29"/>
          <p:cNvSpPr txBox="1"/>
          <p:nvPr>
            <p:ph idx="1" type="body"/>
          </p:nvPr>
        </p:nvSpPr>
        <p:spPr>
          <a:xfrm>
            <a:off x="5132350" y="1344200"/>
            <a:ext cx="393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As an author, I would like to easily add new admins onto the list so that I can easily give specific permissions.</a:t>
            </a:r>
            <a:endParaRPr>
              <a:solidFill>
                <a:srgbClr val="000000"/>
              </a:solidFill>
              <a:latin typeface="Calibri"/>
              <a:ea typeface="Calibri"/>
              <a:cs typeface="Calibri"/>
              <a:sym typeface="Calibri"/>
            </a:endParaRPr>
          </a:p>
          <a:p>
            <a:pPr indent="0" lvl="0" marL="0" rtl="0" algn="l">
              <a:spcBef>
                <a:spcPts val="1600"/>
              </a:spcBef>
              <a:spcAft>
                <a:spcPts val="0"/>
              </a:spcAft>
              <a:buNone/>
            </a:pPr>
            <a:r>
              <a:rPr b="1" lang="en">
                <a:solidFill>
                  <a:srgbClr val="000000"/>
                </a:solidFill>
                <a:highlight>
                  <a:srgbClr val="A4C2F4"/>
                </a:highlight>
                <a:latin typeface="Calibri"/>
                <a:ea typeface="Calibri"/>
                <a:cs typeface="Calibri"/>
                <a:sym typeface="Calibri"/>
              </a:rPr>
              <a:t>As an author, I would like to be able to easily change the contents of the reports so that I can easily edit and add changes to the existing posts</a:t>
            </a:r>
            <a:endParaRPr b="1">
              <a:solidFill>
                <a:srgbClr val="000000"/>
              </a:solidFill>
              <a:highlight>
                <a:srgbClr val="A4C2F4"/>
              </a:highlight>
              <a:latin typeface="Calibri"/>
              <a:ea typeface="Calibri"/>
              <a:cs typeface="Calibri"/>
              <a:sym typeface="Calibri"/>
            </a:endParaRPr>
          </a:p>
          <a:p>
            <a:pPr indent="0" lvl="0" marL="0" rtl="0" algn="l">
              <a:spcBef>
                <a:spcPts val="1600"/>
              </a:spcBef>
              <a:spcAft>
                <a:spcPts val="1600"/>
              </a:spcAft>
              <a:buNone/>
            </a:pPr>
            <a:r>
              <a:rPr b="1" lang="en">
                <a:solidFill>
                  <a:srgbClr val="000000"/>
                </a:solidFill>
                <a:highlight>
                  <a:srgbClr val="A4C2F4"/>
                </a:highlight>
                <a:latin typeface="Calibri"/>
                <a:ea typeface="Calibri"/>
                <a:cs typeface="Calibri"/>
                <a:sym typeface="Calibri"/>
              </a:rPr>
              <a:t>As an author, I would like to provide quick navigation  to other social networking sites so that the readers can actively communicate with us.</a:t>
            </a:r>
            <a:endParaRPr b="1">
              <a:solidFill>
                <a:srgbClr val="000000"/>
              </a:solidFill>
              <a:highlight>
                <a:srgbClr val="A4C2F4"/>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1263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(Admin) stories with tests</a:t>
            </a:r>
            <a:endParaRPr/>
          </a:p>
        </p:txBody>
      </p:sp>
      <p:sp>
        <p:nvSpPr>
          <p:cNvPr id="206" name="Google Shape;206;p30"/>
          <p:cNvSpPr txBox="1"/>
          <p:nvPr>
            <p:ph idx="1" type="body"/>
          </p:nvPr>
        </p:nvSpPr>
        <p:spPr>
          <a:xfrm>
            <a:off x="311700" y="635900"/>
            <a:ext cx="36030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an admin, I would like to be able to easily add tags to an article so that I can easily categorise the content.</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Tag sections on articles are not used by admins at all as it displays nothing. However, client were interested in  easy maintenance tags to categorise their articles.</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Estimated to take 2-3 days to generate tagging system.</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Acceptance criteria would include correct navigation, use and display of tags in the article but also by clients..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 and look for any need for changes..</a:t>
            </a:r>
            <a:endParaRPr sz="1400">
              <a:solidFill>
                <a:srgbClr val="000000"/>
              </a:solidFill>
              <a:latin typeface="Calibri"/>
              <a:ea typeface="Calibri"/>
              <a:cs typeface="Calibri"/>
              <a:sym typeface="Calibri"/>
            </a:endParaRPr>
          </a:p>
          <a:p>
            <a:pPr indent="0" lvl="0" marL="0" rtl="0" algn="l">
              <a:spcBef>
                <a:spcPts val="0"/>
              </a:spcBef>
              <a:spcAft>
                <a:spcPts val="1600"/>
              </a:spcAft>
              <a:buNone/>
            </a:pPr>
            <a:r>
              <a:t/>
            </a:r>
            <a:endParaRPr sz="1200">
              <a:solidFill>
                <a:srgbClr val="FFFFFF"/>
              </a:solidFill>
              <a:latin typeface="Calibri"/>
              <a:ea typeface="Calibri"/>
              <a:cs typeface="Calibri"/>
              <a:sym typeface="Calibri"/>
            </a:endParaRPr>
          </a:p>
        </p:txBody>
      </p:sp>
      <p:pic>
        <p:nvPicPr>
          <p:cNvPr id="207" name="Google Shape;207;p30"/>
          <p:cNvPicPr preferRelativeResize="0"/>
          <p:nvPr/>
        </p:nvPicPr>
        <p:blipFill>
          <a:blip r:embed="rId3">
            <a:alphaModFix/>
          </a:blip>
          <a:stretch>
            <a:fillRect/>
          </a:stretch>
        </p:blipFill>
        <p:spPr>
          <a:xfrm>
            <a:off x="4353600" y="793950"/>
            <a:ext cx="3917250" cy="819150"/>
          </a:xfrm>
          <a:prstGeom prst="rect">
            <a:avLst/>
          </a:prstGeom>
          <a:noFill/>
          <a:ln>
            <a:noFill/>
          </a:ln>
        </p:spPr>
      </p:pic>
      <p:sp>
        <p:nvSpPr>
          <p:cNvPr id="208" name="Google Shape;208;p30"/>
          <p:cNvSpPr txBox="1"/>
          <p:nvPr>
            <p:ph idx="4294967295" type="body"/>
          </p:nvPr>
        </p:nvSpPr>
        <p:spPr>
          <a:xfrm>
            <a:off x="4094050" y="1923900"/>
            <a:ext cx="4569900" cy="156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Functional requirement</a:t>
            </a:r>
            <a:r>
              <a:rPr lang="en" sz="1400">
                <a:solidFill>
                  <a:srgbClr val="000000"/>
                </a:solidFill>
                <a:latin typeface="Calibri"/>
                <a:ea typeface="Calibri"/>
                <a:cs typeface="Calibri"/>
                <a:sym typeface="Calibri"/>
              </a:rPr>
              <a:t>: Admins should be able to easily add or edit tags through edit tag or add tag function.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Non-functional requirement</a:t>
            </a:r>
            <a:r>
              <a:rPr lang="en" sz="1400">
                <a:solidFill>
                  <a:srgbClr val="000000"/>
                </a:solidFill>
                <a:latin typeface="Calibri"/>
                <a:ea typeface="Calibri"/>
                <a:cs typeface="Calibri"/>
                <a:sym typeface="Calibri"/>
              </a:rPr>
              <a:t>: If implemented, it should increase the quality of maintainability of the articles and reports for the admins as it supports organisation of articles based on categories for the admins.</a:t>
            </a:r>
            <a:endParaRPr sz="1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Stretch Goals</a:t>
            </a:r>
            <a:endParaRPr/>
          </a:p>
        </p:txBody>
      </p:sp>
      <p:sp>
        <p:nvSpPr>
          <p:cNvPr id="214" name="Google Shape;214;p31"/>
          <p:cNvSpPr txBox="1"/>
          <p:nvPr>
            <p:ph idx="1" type="body"/>
          </p:nvPr>
        </p:nvSpPr>
        <p:spPr>
          <a:xfrm>
            <a:off x="405250" y="968025"/>
            <a:ext cx="5382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highlight>
                  <a:srgbClr val="A4C2F4"/>
                </a:highlight>
                <a:latin typeface="Calibri"/>
                <a:ea typeface="Calibri"/>
                <a:cs typeface="Calibri"/>
                <a:sym typeface="Calibri"/>
              </a:rPr>
              <a:t>As a user, I would like to be notified of upcoming events and view all upcoming events</a:t>
            </a:r>
            <a:endParaRPr b="1" sz="1400">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b="1" lang="en" sz="1400">
                <a:solidFill>
                  <a:srgbClr val="000000"/>
                </a:solidFill>
                <a:highlight>
                  <a:srgbClr val="A4C2F4"/>
                </a:highlight>
                <a:latin typeface="Calibri"/>
                <a:ea typeface="Calibri"/>
                <a:cs typeface="Calibri"/>
                <a:sym typeface="Calibri"/>
              </a:rPr>
              <a:t>As an author, I would like to be able to notify users of upcoming events related to TechLab</a:t>
            </a:r>
            <a:endParaRPr b="1" sz="1400">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lang="en" sz="1400">
                <a:solidFill>
                  <a:srgbClr val="000000"/>
                </a:solidFill>
                <a:latin typeface="Calibri"/>
                <a:ea typeface="Calibri"/>
                <a:cs typeface="Calibri"/>
                <a:sym typeface="Calibri"/>
              </a:rPr>
              <a:t>As a user, I want to be able to have a storage of my last viewed, favourited and ‘read later’ articles in order to </a:t>
            </a:r>
            <a:r>
              <a:rPr lang="en" sz="1400">
                <a:solidFill>
                  <a:srgbClr val="000000"/>
                </a:solidFill>
                <a:latin typeface="Calibri"/>
                <a:ea typeface="Calibri"/>
                <a:cs typeface="Calibri"/>
                <a:sym typeface="Calibri"/>
              </a:rPr>
              <a:t>improve</a:t>
            </a:r>
            <a:r>
              <a:rPr lang="en" sz="1400">
                <a:solidFill>
                  <a:srgbClr val="000000"/>
                </a:solidFill>
                <a:latin typeface="Calibri"/>
                <a:ea typeface="Calibri"/>
                <a:cs typeface="Calibri"/>
                <a:sym typeface="Calibri"/>
              </a:rPr>
              <a:t> viewing experience</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rPr lang="en" sz="1400">
                <a:solidFill>
                  <a:srgbClr val="000000"/>
                </a:solidFill>
                <a:latin typeface="Calibri"/>
                <a:ea typeface="Calibri"/>
                <a:cs typeface="Calibri"/>
                <a:sym typeface="Calibri"/>
              </a:rPr>
              <a:t>As a user I want to have an integrated chatbox so that I can be able to communicate with support quickly and determine a field I am interested in..</a:t>
            </a:r>
            <a:endParaRPr sz="1400">
              <a:solidFill>
                <a:srgbClr val="000000"/>
              </a:solidFill>
              <a:latin typeface="Calibri"/>
              <a:ea typeface="Calibri"/>
              <a:cs typeface="Calibri"/>
              <a:sym typeface="Calibri"/>
            </a:endParaRPr>
          </a:p>
          <a:p>
            <a:pPr indent="0" lvl="0" marL="0" rtl="0" algn="l">
              <a:spcBef>
                <a:spcPts val="1600"/>
              </a:spcBef>
              <a:spcAft>
                <a:spcPts val="1600"/>
              </a:spcAft>
              <a:buNone/>
            </a:pPr>
            <a:r>
              <a:rPr lang="en" sz="1400">
                <a:solidFill>
                  <a:srgbClr val="000000"/>
                </a:solidFill>
                <a:latin typeface="Calibri"/>
                <a:ea typeface="Calibri"/>
                <a:cs typeface="Calibri"/>
                <a:sym typeface="Calibri"/>
              </a:rPr>
              <a:t>As a user I would like to have a modal design when browsing through articles, this way it allows me to easily navigate around the website.</a:t>
            </a:r>
            <a:endParaRPr sz="14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36000">
              <a:srgbClr val="D0E0E3"/>
            </a:gs>
            <a:gs pos="78000">
              <a:srgbClr val="9FBEE5"/>
            </a:gs>
            <a:gs pos="100000">
              <a:srgbClr val="6E9BE7"/>
            </a:gs>
          </a:gsLst>
          <a:lin ang="5400012" scaled="0"/>
        </a:gra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Overall Context</a:t>
            </a:r>
            <a:endParaRPr i="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598100" y="2152347"/>
            <a:ext cx="8222100" cy="838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 End</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98050" y="365075"/>
            <a:ext cx="67764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Front-end - Tools &amp; Frameworks</a:t>
            </a:r>
            <a:endParaRPr>
              <a:solidFill>
                <a:srgbClr val="000000"/>
              </a:solidFill>
            </a:endParaRPr>
          </a:p>
        </p:txBody>
      </p:sp>
      <p:sp>
        <p:nvSpPr>
          <p:cNvPr id="225" name="Google Shape;225;p33"/>
          <p:cNvSpPr txBox="1"/>
          <p:nvPr/>
        </p:nvSpPr>
        <p:spPr>
          <a:xfrm>
            <a:off x="501125" y="1600825"/>
            <a:ext cx="8094600" cy="3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React: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Javascript framework/library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Chosen for its compositional nature (high reusability)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High capability (safety net if client expands requirements)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Fast development compared to vanilla JS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HTML/CSS: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As standard</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Sass: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CSS preprocessor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Improves maintainability and structure of CSS (7-1 architecture)</a:t>
            </a:r>
            <a:endParaRPr sz="16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4"/>
          <p:cNvSpPr txBox="1"/>
          <p:nvPr/>
        </p:nvSpPr>
        <p:spPr>
          <a:xfrm>
            <a:off x="62125" y="198800"/>
            <a:ext cx="3888600" cy="3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Jest: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Javascript unit and integration testing</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Chosen because it includes testing, coverage reporting and mocking</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Familiar with it so no learning time required</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Enzyme: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Testing library build by airbnb for testing React components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Used to mount components on a virtual DOM for interaction/assertion</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Cypress.io:</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E2E testing library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Can traverse a website simulating events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Will be used for total system tests ensuring front </a:t>
            </a:r>
            <a:endParaRPr sz="1500">
              <a:latin typeface="Roboto"/>
              <a:ea typeface="Roboto"/>
              <a:cs typeface="Roboto"/>
              <a:sym typeface="Roboto"/>
            </a:endParaRPr>
          </a:p>
          <a:p>
            <a:pPr indent="0" lvl="0" marL="457200" rtl="0" algn="l">
              <a:spcBef>
                <a:spcPts val="0"/>
              </a:spcBef>
              <a:spcAft>
                <a:spcPts val="0"/>
              </a:spcAft>
              <a:buNone/>
            </a:pPr>
            <a:r>
              <a:rPr lang="en" sz="1500">
                <a:latin typeface="Roboto"/>
                <a:ea typeface="Roboto"/>
                <a:cs typeface="Roboto"/>
                <a:sym typeface="Roboto"/>
              </a:rPr>
              <a:t>and back end communicating correctly</a:t>
            </a:r>
            <a:endParaRPr sz="1500">
              <a:latin typeface="Roboto"/>
              <a:ea typeface="Roboto"/>
              <a:cs typeface="Roboto"/>
              <a:sym typeface="Roboto"/>
            </a:endParaRPr>
          </a:p>
        </p:txBody>
      </p:sp>
      <p:pic>
        <p:nvPicPr>
          <p:cNvPr id="231" name="Google Shape;231;p34"/>
          <p:cNvPicPr preferRelativeResize="0"/>
          <p:nvPr/>
        </p:nvPicPr>
        <p:blipFill>
          <a:blip r:embed="rId3">
            <a:alphaModFix/>
          </a:blip>
          <a:stretch>
            <a:fillRect/>
          </a:stretch>
        </p:blipFill>
        <p:spPr>
          <a:xfrm>
            <a:off x="3802600" y="1826350"/>
            <a:ext cx="5341400" cy="3317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224875" y="2022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Front-end - Test Examples</a:t>
            </a:r>
            <a:endParaRPr>
              <a:solidFill>
                <a:srgbClr val="000000"/>
              </a:solidFill>
            </a:endParaRPr>
          </a:p>
        </p:txBody>
      </p:sp>
      <p:sp>
        <p:nvSpPr>
          <p:cNvPr id="237" name="Google Shape;237;p35"/>
          <p:cNvSpPr txBox="1"/>
          <p:nvPr/>
        </p:nvSpPr>
        <p:spPr>
          <a:xfrm>
            <a:off x="224875" y="929275"/>
            <a:ext cx="8521500" cy="3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Story #1</a:t>
            </a:r>
            <a:r>
              <a:rPr lang="en">
                <a:latin typeface="Roboto"/>
                <a:ea typeface="Roboto"/>
                <a:cs typeface="Roboto"/>
                <a:sym typeface="Roboto"/>
              </a:rPr>
              <a:t>:  As a reader I want to search for articles so I can find related articles that I'm interested 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700" u="sng">
                <a:latin typeface="Roboto"/>
                <a:ea typeface="Roboto"/>
                <a:cs typeface="Roboto"/>
                <a:sym typeface="Roboto"/>
              </a:rPr>
              <a:t>Test plan</a:t>
            </a:r>
            <a:r>
              <a:rPr lang="en" u="sng">
                <a:latin typeface="Roboto"/>
                <a:ea typeface="Roboto"/>
                <a:cs typeface="Roboto"/>
                <a:sym typeface="Roboto"/>
              </a:rPr>
              <a:t>:</a:t>
            </a:r>
            <a:endParaRPr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System test</a:t>
            </a:r>
            <a:r>
              <a:rPr lang="en" sz="1600">
                <a:latin typeface="Roboto"/>
                <a:ea typeface="Roboto"/>
                <a:cs typeface="Roboto"/>
                <a:sym typeface="Roboto"/>
              </a:rPr>
              <a:t>: </a:t>
            </a:r>
            <a:r>
              <a:rPr i="1" lang="en">
                <a:latin typeface="Roboto"/>
                <a:ea typeface="Roboto"/>
                <a:cs typeface="Roboto"/>
                <a:sym typeface="Roboto"/>
              </a:rPr>
              <a:t>Cypress</a:t>
            </a:r>
            <a:r>
              <a:rPr lang="en">
                <a:latin typeface="Roboto"/>
                <a:ea typeface="Roboto"/>
                <a:cs typeface="Roboto"/>
                <a:sym typeface="Roboto"/>
              </a:rPr>
              <a:t> will be used. It will trigger a search and assert at least one article has been returned and rendered by the search by looking for the component's data-componentType attribute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An enzyme test will be written with a mounted </a:t>
            </a:r>
            <a:r>
              <a:rPr i="1" lang="en">
                <a:latin typeface="Roboto"/>
                <a:ea typeface="Roboto"/>
                <a:cs typeface="Roboto"/>
                <a:sym typeface="Roboto"/>
              </a:rPr>
              <a:t>&lt;SearchResultsContainer /&gt;</a:t>
            </a:r>
            <a:r>
              <a:rPr lang="en">
                <a:latin typeface="Roboto"/>
                <a:ea typeface="Roboto"/>
                <a:cs typeface="Roboto"/>
                <a:sym typeface="Roboto"/>
              </a:rPr>
              <a:t> component which will make an API call to a mocked endpoint. We will assert the </a:t>
            </a:r>
            <a:r>
              <a:rPr i="1" lang="en">
                <a:latin typeface="Roboto"/>
                <a:ea typeface="Roboto"/>
                <a:cs typeface="Roboto"/>
                <a:sym typeface="Roboto"/>
              </a:rPr>
              <a:t>&lt;SearchResultsContainer /&gt;</a:t>
            </a:r>
            <a:r>
              <a:rPr lang="en">
                <a:latin typeface="Roboto"/>
                <a:ea typeface="Roboto"/>
                <a:cs typeface="Roboto"/>
                <a:sym typeface="Roboto"/>
              </a:rPr>
              <a:t> renders the correct SearchResult components (based on the mock)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Story #2 </a:t>
            </a:r>
            <a:r>
              <a:rPr lang="en">
                <a:latin typeface="Roboto"/>
                <a:ea typeface="Roboto"/>
                <a:cs typeface="Roboto"/>
                <a:sym typeface="Roboto"/>
              </a:rPr>
              <a:t>: As a reader I would like to look through categories and tags so I can find all related articles at once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System test:</a:t>
            </a:r>
            <a:r>
              <a:rPr b="1" lang="en">
                <a:latin typeface="Roboto"/>
                <a:ea typeface="Roboto"/>
                <a:cs typeface="Roboto"/>
                <a:sym typeface="Roboto"/>
              </a:rPr>
              <a:t> </a:t>
            </a:r>
            <a:r>
              <a:rPr lang="en">
                <a:latin typeface="Roboto"/>
                <a:ea typeface="Roboto"/>
                <a:cs typeface="Roboto"/>
                <a:sym typeface="Roboto"/>
              </a:rPr>
              <a:t>Cypress - trigger a search with a specific tag set, assertion iterates over each search result ensuring all have the matching tag rendered in the DOM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Back End</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0000"/>
                </a:solidFill>
              </a:rPr>
              <a:t>Back-end - Tools &amp; Frameworks</a:t>
            </a:r>
            <a:endParaRPr>
              <a:solidFill>
                <a:srgbClr val="000000"/>
              </a:solidFill>
            </a:endParaRPr>
          </a:p>
        </p:txBody>
      </p:sp>
      <p:sp>
        <p:nvSpPr>
          <p:cNvPr id="248" name="Google Shape;248;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Python3.5/Django</a:t>
            </a:r>
            <a:endParaRPr/>
          </a:p>
          <a:p>
            <a:pPr indent="-342900" lvl="0" marL="457200" rtl="0" algn="l">
              <a:spcBef>
                <a:spcPts val="1600"/>
              </a:spcBef>
              <a:spcAft>
                <a:spcPts val="0"/>
              </a:spcAft>
              <a:buSzPts val="1800"/>
              <a:buChar char="-"/>
            </a:pPr>
            <a:r>
              <a:rPr lang="en"/>
              <a:t>MVC web framework</a:t>
            </a:r>
            <a:endParaRPr/>
          </a:p>
          <a:p>
            <a:pPr indent="-342900" lvl="0" marL="457200" rtl="0" algn="l">
              <a:spcBef>
                <a:spcPts val="0"/>
              </a:spcBef>
              <a:spcAft>
                <a:spcPts val="0"/>
              </a:spcAft>
              <a:buSzPts val="1800"/>
              <a:buChar char="-"/>
            </a:pPr>
            <a:r>
              <a:rPr lang="en"/>
              <a:t>Thoroughly featured for complex web development</a:t>
            </a:r>
            <a:endParaRPr/>
          </a:p>
          <a:p>
            <a:pPr indent="-304800" lvl="1" marL="914400" rtl="0" algn="l">
              <a:spcBef>
                <a:spcPts val="0"/>
              </a:spcBef>
              <a:spcAft>
                <a:spcPts val="0"/>
              </a:spcAft>
              <a:buSzPts val="1200"/>
              <a:buChar char="-"/>
            </a:pPr>
            <a:r>
              <a:rPr lang="en" sz="1200"/>
              <a:t>Built-in database features</a:t>
            </a:r>
            <a:endParaRPr sz="1200"/>
          </a:p>
          <a:p>
            <a:pPr indent="-304800" lvl="1" marL="914400" rtl="0" algn="l">
              <a:spcBef>
                <a:spcPts val="0"/>
              </a:spcBef>
              <a:spcAft>
                <a:spcPts val="0"/>
              </a:spcAft>
              <a:buSzPts val="1200"/>
              <a:buChar char="-"/>
            </a:pPr>
            <a:r>
              <a:rPr lang="en" sz="1200"/>
              <a:t>Built-in user system</a:t>
            </a:r>
            <a:endParaRPr sz="1200"/>
          </a:p>
          <a:p>
            <a:pPr indent="-304800" lvl="1" marL="914400" rtl="0" algn="l">
              <a:spcBef>
                <a:spcPts val="0"/>
              </a:spcBef>
              <a:spcAft>
                <a:spcPts val="0"/>
              </a:spcAft>
              <a:buSzPts val="1200"/>
              <a:buChar char="-"/>
            </a:pPr>
            <a:r>
              <a:rPr lang="en" sz="1200"/>
              <a:t>Administration tools</a:t>
            </a:r>
            <a:endParaRPr sz="1200"/>
          </a:p>
          <a:p>
            <a:pPr indent="-304800" lvl="1" marL="914400" rtl="0" algn="l">
              <a:spcBef>
                <a:spcPts val="0"/>
              </a:spcBef>
              <a:spcAft>
                <a:spcPts val="0"/>
              </a:spcAft>
              <a:buSzPts val="1200"/>
              <a:buChar char="-"/>
            </a:pPr>
            <a:r>
              <a:rPr lang="en" sz="1200"/>
              <a:t>Industry standard security implementations</a:t>
            </a:r>
            <a:endParaRPr sz="1200"/>
          </a:p>
          <a:p>
            <a:pPr indent="-342900" lvl="0" marL="457200" rtl="0" algn="l">
              <a:spcBef>
                <a:spcPts val="0"/>
              </a:spcBef>
              <a:spcAft>
                <a:spcPts val="0"/>
              </a:spcAft>
              <a:buSzPts val="1800"/>
              <a:buChar char="-"/>
            </a:pPr>
            <a:r>
              <a:rPr lang="en"/>
              <a:t>Used in large-scale industry applications</a:t>
            </a:r>
            <a:endParaRPr/>
          </a:p>
          <a:p>
            <a:pPr indent="-304800" lvl="1" marL="914400" rtl="0" algn="l">
              <a:spcBef>
                <a:spcPts val="0"/>
              </a:spcBef>
              <a:spcAft>
                <a:spcPts val="0"/>
              </a:spcAft>
              <a:buSzPts val="1200"/>
              <a:buChar char="-"/>
            </a:pPr>
            <a:r>
              <a:rPr lang="en" sz="1200"/>
              <a:t>Social media: Instagram, Spotify, Youtube</a:t>
            </a:r>
            <a:endParaRPr sz="1200"/>
          </a:p>
          <a:p>
            <a:pPr indent="-304800" lvl="1" marL="914400" rtl="0" algn="l">
              <a:spcBef>
                <a:spcPts val="0"/>
              </a:spcBef>
              <a:spcAft>
                <a:spcPts val="0"/>
              </a:spcAft>
              <a:buSzPts val="1200"/>
              <a:buChar char="-"/>
            </a:pPr>
            <a:r>
              <a:rPr lang="en" sz="1200"/>
              <a:t>Cloud services: Dropbox, Bitbucket</a:t>
            </a:r>
            <a:endParaRPr sz="1200"/>
          </a:p>
          <a:p>
            <a:pPr indent="-342900" lvl="0" marL="457200" rtl="0" algn="l">
              <a:spcBef>
                <a:spcPts val="0"/>
              </a:spcBef>
              <a:spcAft>
                <a:spcPts val="0"/>
              </a:spcAft>
              <a:buSzPts val="1800"/>
              <a:buChar char="-"/>
            </a:pPr>
            <a:r>
              <a:rPr lang="en"/>
              <a:t>Framework used in existing implementation</a:t>
            </a:r>
            <a:endParaRPr/>
          </a:p>
          <a:p>
            <a:pPr indent="-304800" lvl="1" marL="914400" rtl="0" algn="l">
              <a:spcBef>
                <a:spcPts val="0"/>
              </a:spcBef>
              <a:spcAft>
                <a:spcPts val="0"/>
              </a:spcAft>
              <a:buSzPts val="1200"/>
              <a:buChar char="-"/>
            </a:pPr>
            <a:r>
              <a:rPr lang="en" sz="1200"/>
              <a:t>Does not require system changes to server</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0000"/>
                </a:solidFill>
              </a:rPr>
              <a:t>Back-end - Tools &amp; Frameworks</a:t>
            </a:r>
            <a:endParaRPr>
              <a:solidFill>
                <a:srgbClr val="000000"/>
              </a:solidFill>
            </a:endParaRPr>
          </a:p>
        </p:txBody>
      </p:sp>
      <p:sp>
        <p:nvSpPr>
          <p:cNvPr id="254" name="Google Shape;254;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MySQL Databases</a:t>
            </a:r>
            <a:endParaRPr/>
          </a:p>
          <a:p>
            <a:pPr indent="-342900" lvl="0" marL="457200" rtl="0" algn="l">
              <a:spcBef>
                <a:spcPts val="1600"/>
              </a:spcBef>
              <a:spcAft>
                <a:spcPts val="0"/>
              </a:spcAft>
              <a:buSzPts val="1800"/>
              <a:buChar char="-"/>
            </a:pPr>
            <a:r>
              <a:rPr lang="en"/>
              <a:t>Reliable, secure DBMS, used commonly in industry applications</a:t>
            </a:r>
            <a:endParaRPr/>
          </a:p>
          <a:p>
            <a:pPr indent="-317500" lvl="1" marL="914400" rtl="0" algn="l">
              <a:spcBef>
                <a:spcPts val="0"/>
              </a:spcBef>
              <a:spcAft>
                <a:spcPts val="0"/>
              </a:spcAft>
              <a:buSzPts val="1400"/>
              <a:buChar char="-"/>
            </a:pPr>
            <a:r>
              <a:rPr lang="en"/>
              <a:t>Military/Government applications: US navy, NASA</a:t>
            </a:r>
            <a:endParaRPr/>
          </a:p>
          <a:p>
            <a:pPr indent="-317500" lvl="1" marL="914400" rtl="0" algn="l">
              <a:spcBef>
                <a:spcPts val="0"/>
              </a:spcBef>
              <a:spcAft>
                <a:spcPts val="0"/>
              </a:spcAft>
              <a:buSzPts val="1400"/>
              <a:buChar char="-"/>
            </a:pPr>
            <a:r>
              <a:rPr lang="en"/>
              <a:t>Social media/News: Tumblr, Twitter, BBC News</a:t>
            </a:r>
            <a:endParaRPr/>
          </a:p>
          <a:p>
            <a:pPr indent="-342900" lvl="0" marL="457200" rtl="0" algn="l">
              <a:spcBef>
                <a:spcPts val="0"/>
              </a:spcBef>
              <a:spcAft>
                <a:spcPts val="0"/>
              </a:spcAft>
              <a:buSzPts val="1800"/>
              <a:buChar char="-"/>
            </a:pPr>
            <a:r>
              <a:rPr lang="en"/>
              <a:t>Django support for MySQL 5.6+</a:t>
            </a:r>
            <a:endParaRPr/>
          </a:p>
          <a:p>
            <a:pPr indent="-342900" lvl="0" marL="457200" rtl="0" algn="l">
              <a:spcBef>
                <a:spcPts val="0"/>
              </a:spcBef>
              <a:spcAft>
                <a:spcPts val="0"/>
              </a:spcAft>
              <a:buSzPts val="1800"/>
              <a:buChar char="-"/>
            </a:pPr>
            <a:r>
              <a:rPr lang="en"/>
              <a:t>DBMS </a:t>
            </a:r>
            <a:r>
              <a:rPr lang="en"/>
              <a:t>used in existing implementation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258" name="Shape 258"/>
        <p:cNvGrpSpPr/>
        <p:nvPr/>
      </p:nvGrpSpPr>
      <p:grpSpPr>
        <a:xfrm>
          <a:off x="0" y="0"/>
          <a:ext cx="0" cy="0"/>
          <a:chOff x="0" y="0"/>
          <a:chExt cx="0" cy="0"/>
        </a:xfrm>
      </p:grpSpPr>
      <p:sp>
        <p:nvSpPr>
          <p:cNvPr id="259" name="Google Shape;259;p3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Quality Assurance</a:t>
            </a:r>
            <a:endParaRPr i="1">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a:t>
            </a:r>
            <a:r>
              <a:rPr lang="en"/>
              <a:t>rchitecture</a:t>
            </a:r>
            <a:r>
              <a:rPr lang="en"/>
              <a:t> </a:t>
            </a:r>
            <a:endParaRPr/>
          </a:p>
        </p:txBody>
      </p:sp>
      <p:pic>
        <p:nvPicPr>
          <p:cNvPr id="265" name="Google Shape;265;p40"/>
          <p:cNvPicPr preferRelativeResize="0"/>
          <p:nvPr/>
        </p:nvPicPr>
        <p:blipFill>
          <a:blip r:embed="rId3">
            <a:alphaModFix/>
          </a:blip>
          <a:stretch>
            <a:fillRect/>
          </a:stretch>
        </p:blipFill>
        <p:spPr>
          <a:xfrm>
            <a:off x="1728963" y="3060244"/>
            <a:ext cx="1165375" cy="1652625"/>
          </a:xfrm>
          <a:prstGeom prst="rect">
            <a:avLst/>
          </a:prstGeom>
          <a:noFill/>
          <a:ln>
            <a:noFill/>
          </a:ln>
        </p:spPr>
      </p:pic>
      <p:pic>
        <p:nvPicPr>
          <p:cNvPr id="266" name="Google Shape;266;p40"/>
          <p:cNvPicPr preferRelativeResize="0"/>
          <p:nvPr/>
        </p:nvPicPr>
        <p:blipFill>
          <a:blip r:embed="rId4">
            <a:alphaModFix/>
          </a:blip>
          <a:stretch>
            <a:fillRect/>
          </a:stretch>
        </p:blipFill>
        <p:spPr>
          <a:xfrm>
            <a:off x="2406600" y="1127574"/>
            <a:ext cx="4195775" cy="1736775"/>
          </a:xfrm>
          <a:prstGeom prst="rect">
            <a:avLst/>
          </a:prstGeom>
          <a:noFill/>
          <a:ln>
            <a:noFill/>
          </a:ln>
        </p:spPr>
      </p:pic>
      <p:pic>
        <p:nvPicPr>
          <p:cNvPr id="267" name="Google Shape;267;p40"/>
          <p:cNvPicPr preferRelativeResize="0"/>
          <p:nvPr/>
        </p:nvPicPr>
        <p:blipFill>
          <a:blip r:embed="rId5">
            <a:alphaModFix/>
          </a:blip>
          <a:stretch>
            <a:fillRect/>
          </a:stretch>
        </p:blipFill>
        <p:spPr>
          <a:xfrm>
            <a:off x="5349484" y="3060251"/>
            <a:ext cx="2323691" cy="1652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RESTful API framework</a:t>
            </a:r>
            <a:endParaRPr/>
          </a:p>
        </p:txBody>
      </p:sp>
      <p:sp>
        <p:nvSpPr>
          <p:cNvPr id="273" name="Google Shape;273;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Web framework for Python 3.5</a:t>
            </a:r>
            <a:br>
              <a:rPr lang="en"/>
            </a:br>
            <a:endParaRPr/>
          </a:p>
          <a:p>
            <a:pPr indent="-342900" lvl="0" marL="457200" rtl="0" algn="l">
              <a:spcBef>
                <a:spcPts val="0"/>
              </a:spcBef>
              <a:spcAft>
                <a:spcPts val="0"/>
              </a:spcAft>
              <a:buSzPts val="1800"/>
              <a:buChar char="-"/>
            </a:pPr>
            <a:r>
              <a:rPr lang="en"/>
              <a:t>Used for the original Techlab Trends codebase</a:t>
            </a:r>
            <a:br>
              <a:rPr lang="en"/>
            </a:br>
            <a:endParaRPr/>
          </a:p>
          <a:p>
            <a:pPr indent="-342900" lvl="0" marL="457200" rtl="0" algn="l">
              <a:spcBef>
                <a:spcPts val="0"/>
              </a:spcBef>
              <a:spcAft>
                <a:spcPts val="0"/>
              </a:spcAft>
              <a:buSzPts val="1800"/>
              <a:buChar char="-"/>
            </a:pPr>
            <a:r>
              <a:rPr lang="en"/>
              <a:t>Front-end: Integrates ReactJS to serve practical interfaces</a:t>
            </a:r>
            <a:endParaRPr/>
          </a:p>
          <a:p>
            <a:pPr indent="-342900" lvl="0" marL="457200" rtl="0" algn="l">
              <a:spcBef>
                <a:spcPts val="0"/>
              </a:spcBef>
              <a:spcAft>
                <a:spcPts val="0"/>
              </a:spcAft>
              <a:buSzPts val="1800"/>
              <a:buChar char="-"/>
            </a:pPr>
            <a:r>
              <a:rPr lang="en"/>
              <a:t>Back-end: Integrates MySQL using Connectors to fulfill database-related requirements.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a:t>
            </a:r>
            <a:endParaRPr/>
          </a:p>
        </p:txBody>
      </p:sp>
      <p:pic>
        <p:nvPicPr>
          <p:cNvPr id="97" name="Google Shape;97;p15"/>
          <p:cNvPicPr preferRelativeResize="0"/>
          <p:nvPr/>
        </p:nvPicPr>
        <p:blipFill>
          <a:blip r:embed="rId3">
            <a:alphaModFix/>
          </a:blip>
          <a:stretch>
            <a:fillRect/>
          </a:stretch>
        </p:blipFill>
        <p:spPr>
          <a:xfrm>
            <a:off x="5457850" y="1622687"/>
            <a:ext cx="3374451" cy="1898125"/>
          </a:xfrm>
          <a:prstGeom prst="rect">
            <a:avLst/>
          </a:prstGeom>
          <a:noFill/>
          <a:ln>
            <a:noFill/>
          </a:ln>
        </p:spPr>
      </p:pic>
      <p:pic>
        <p:nvPicPr>
          <p:cNvPr id="98" name="Google Shape;98;p15"/>
          <p:cNvPicPr preferRelativeResize="0"/>
          <p:nvPr/>
        </p:nvPicPr>
        <p:blipFill>
          <a:blip r:embed="rId4">
            <a:alphaModFix/>
          </a:blip>
          <a:stretch>
            <a:fillRect/>
          </a:stretch>
        </p:blipFill>
        <p:spPr>
          <a:xfrm>
            <a:off x="1054825" y="1542700"/>
            <a:ext cx="2536475" cy="2536475"/>
          </a:xfrm>
          <a:prstGeom prst="rect">
            <a:avLst/>
          </a:prstGeom>
          <a:noFill/>
          <a:ln>
            <a:noFill/>
          </a:ln>
        </p:spPr>
      </p:pic>
      <p:sp>
        <p:nvSpPr>
          <p:cNvPr id="99" name="Google Shape;99;p15"/>
          <p:cNvSpPr txBox="1"/>
          <p:nvPr/>
        </p:nvSpPr>
        <p:spPr>
          <a:xfrm>
            <a:off x="1141850" y="11602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Jim Cook</a:t>
            </a:r>
            <a:endParaRPr>
              <a:latin typeface="Roboto"/>
              <a:ea typeface="Roboto"/>
              <a:cs typeface="Roboto"/>
              <a:sym typeface="Roboto"/>
            </a:endParaRPr>
          </a:p>
        </p:txBody>
      </p:sp>
      <p:sp>
        <p:nvSpPr>
          <p:cNvPr id="100" name="Google Shape;100;p15"/>
          <p:cNvSpPr txBox="1"/>
          <p:nvPr/>
        </p:nvSpPr>
        <p:spPr>
          <a:xfrm>
            <a:off x="5457850" y="11602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Viji Venkataramani</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279" name="Google Shape;279;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Testing</a:t>
            </a:r>
            <a:endParaRPr/>
          </a:p>
        </p:txBody>
      </p:sp>
      <p:sp>
        <p:nvSpPr>
          <p:cNvPr id="285" name="Google Shape;285;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 of system back-end is to resolve API calls</a:t>
            </a:r>
            <a:endParaRPr/>
          </a:p>
          <a:p>
            <a:pPr indent="-317500" lvl="1" marL="914400" rtl="0" algn="l">
              <a:spcBef>
                <a:spcPts val="0"/>
              </a:spcBef>
              <a:spcAft>
                <a:spcPts val="0"/>
              </a:spcAft>
              <a:buSzPts val="1400"/>
              <a:buChar char="-"/>
            </a:pPr>
            <a:r>
              <a:rPr lang="en"/>
              <a:t>Unit testing: Standard Python </a:t>
            </a:r>
            <a:r>
              <a:rPr i="1" lang="en"/>
              <a:t>unittest</a:t>
            </a:r>
            <a:r>
              <a:rPr lang="en"/>
              <a:t> module for Django</a:t>
            </a:r>
            <a:endParaRPr sz="1200"/>
          </a:p>
          <a:p>
            <a:pPr indent="-304800" lvl="2" marL="1371600" rtl="0" algn="l">
              <a:spcBef>
                <a:spcPts val="0"/>
              </a:spcBef>
              <a:spcAft>
                <a:spcPts val="0"/>
              </a:spcAft>
              <a:buSzPts val="1200"/>
              <a:buChar char="-"/>
            </a:pPr>
            <a:r>
              <a:rPr lang="en" sz="1200"/>
              <a:t>API reference to be used as foundation of testing I/O, e.g.</a:t>
            </a:r>
            <a:br>
              <a:rPr lang="en" sz="1200"/>
            </a:br>
            <a:r>
              <a:rPr lang="en" sz="1000"/>
              <a:t>	For valid input “GET </a:t>
            </a:r>
            <a:r>
              <a:rPr i="1" lang="en" sz="1000"/>
              <a:t>/article/[id]</a:t>
            </a:r>
            <a:r>
              <a:rPr lang="en" sz="1000"/>
              <a:t>”,</a:t>
            </a:r>
            <a:br>
              <a:rPr lang="en" sz="1000"/>
            </a:br>
            <a:r>
              <a:rPr lang="en" sz="1000"/>
              <a:t>	Expect JSON object:</a:t>
            </a:r>
            <a:br>
              <a:rPr lang="en" sz="1000"/>
            </a:br>
            <a:r>
              <a:rPr lang="en" sz="1000"/>
              <a:t>	{ success: true, article: { title: [article </a:t>
            </a:r>
            <a:r>
              <a:rPr i="1" lang="en" sz="1000"/>
              <a:t>id</a:t>
            </a:r>
            <a:r>
              <a:rPr lang="en" sz="1000"/>
              <a:t> title], content: </a:t>
            </a:r>
            <a:r>
              <a:rPr lang="en" sz="1000"/>
              <a:t>title: [article </a:t>
            </a:r>
            <a:r>
              <a:rPr i="1" lang="en" sz="1000"/>
              <a:t>id</a:t>
            </a:r>
            <a:r>
              <a:rPr lang="en" sz="1000"/>
              <a:t> content], image: title: [article </a:t>
            </a:r>
            <a:r>
              <a:rPr i="1" lang="en" sz="1000"/>
              <a:t>id</a:t>
            </a:r>
            <a:r>
              <a:rPr lang="en" sz="1000"/>
              <a:t> header image], </a:t>
            </a:r>
            <a:br>
              <a:rPr lang="en" sz="1000"/>
            </a:br>
            <a:r>
              <a:rPr lang="en" sz="1000"/>
              <a:t>	  author: [article </a:t>
            </a:r>
            <a:r>
              <a:rPr i="1" lang="en" sz="1000"/>
              <a:t>id </a:t>
            </a:r>
            <a:r>
              <a:rPr lang="en" sz="1000"/>
              <a:t>author], tags: [tags associated with article </a:t>
            </a:r>
            <a:r>
              <a:rPr i="1" lang="en" sz="1000"/>
              <a:t>id</a:t>
            </a:r>
            <a:r>
              <a:rPr lang="en" sz="1000"/>
              <a:t>] } };</a:t>
            </a:r>
            <a:endParaRPr/>
          </a:p>
          <a:p>
            <a:pPr indent="-342900" lvl="0" marL="457200" rtl="0" algn="l">
              <a:spcBef>
                <a:spcPts val="0"/>
              </a:spcBef>
              <a:spcAft>
                <a:spcPts val="0"/>
              </a:spcAft>
              <a:buSzPts val="1800"/>
              <a:buChar char="-"/>
            </a:pPr>
            <a:r>
              <a:rPr lang="en"/>
              <a:t>Security testing</a:t>
            </a:r>
            <a:endParaRPr/>
          </a:p>
          <a:p>
            <a:pPr indent="-317500" lvl="1" marL="914400" rtl="0" algn="l">
              <a:spcBef>
                <a:spcPts val="0"/>
              </a:spcBef>
              <a:spcAft>
                <a:spcPts val="0"/>
              </a:spcAft>
              <a:buSzPts val="1400"/>
              <a:buChar char="-"/>
            </a:pPr>
            <a:r>
              <a:rPr lang="en"/>
              <a:t>Common SQL injection vectors</a:t>
            </a:r>
            <a:endParaRPr/>
          </a:p>
          <a:p>
            <a:pPr indent="-317500" lvl="1" marL="914400" rtl="0" algn="l">
              <a:spcBef>
                <a:spcPts val="0"/>
              </a:spcBef>
              <a:spcAft>
                <a:spcPts val="0"/>
              </a:spcAft>
              <a:buSzPts val="1400"/>
              <a:buChar char="-"/>
            </a:pPr>
            <a:r>
              <a:rPr lang="en"/>
              <a:t>Cross-site vulnerabilities (XSS/CSRF)</a:t>
            </a:r>
            <a:endParaRPr/>
          </a:p>
          <a:p>
            <a:pPr indent="-317500" lvl="1" marL="914400" rtl="0" algn="l">
              <a:spcBef>
                <a:spcPts val="0"/>
              </a:spcBef>
              <a:spcAft>
                <a:spcPts val="0"/>
              </a:spcAft>
              <a:buSzPts val="1400"/>
              <a:buChar char="-"/>
            </a:pPr>
            <a:r>
              <a:rPr lang="en"/>
              <a:t>Stress testing for availability under high load</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Coverage Reports or paste screenshot of test</a:t>
            </a:r>
            <a:endParaRPr/>
          </a:p>
        </p:txBody>
      </p:sp>
      <p:sp>
        <p:nvSpPr>
          <p:cNvPr id="291" name="Google Shape;291;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295" name="Shape 295"/>
        <p:cNvGrpSpPr/>
        <p:nvPr/>
      </p:nvGrpSpPr>
      <p:grpSpPr>
        <a:xfrm>
          <a:off x="0" y="0"/>
          <a:ext cx="0" cy="0"/>
          <a:chOff x="0" y="0"/>
          <a:chExt cx="0" cy="0"/>
        </a:xfrm>
      </p:grpSpPr>
      <p:sp>
        <p:nvSpPr>
          <p:cNvPr id="296" name="Google Shape;296;p4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Group Collaboration and processes</a:t>
            </a:r>
            <a:endParaRPr i="1">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nvSpPr>
        <p:spPr>
          <a:xfrm>
            <a:off x="311700" y="4322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A3990"/>
                </a:solidFill>
                <a:latin typeface="Roboto"/>
                <a:ea typeface="Roboto"/>
                <a:cs typeface="Roboto"/>
                <a:sym typeface="Roboto"/>
              </a:rPr>
              <a:t>Bitbucket - Git repository for codebase &amp; files </a:t>
            </a:r>
            <a:endParaRPr sz="2400">
              <a:solidFill>
                <a:srgbClr val="2A3990"/>
              </a:solidFill>
              <a:latin typeface="Roboto"/>
              <a:ea typeface="Roboto"/>
              <a:cs typeface="Roboto"/>
              <a:sym typeface="Roboto"/>
            </a:endParaRPr>
          </a:p>
        </p:txBody>
      </p:sp>
      <p:pic>
        <p:nvPicPr>
          <p:cNvPr id="302" name="Google Shape;302;p46"/>
          <p:cNvPicPr preferRelativeResize="0"/>
          <p:nvPr/>
        </p:nvPicPr>
        <p:blipFill>
          <a:blip r:embed="rId3">
            <a:alphaModFix/>
          </a:blip>
          <a:stretch>
            <a:fillRect/>
          </a:stretch>
        </p:blipFill>
        <p:spPr>
          <a:xfrm>
            <a:off x="311700" y="1167425"/>
            <a:ext cx="4313175" cy="1754599"/>
          </a:xfrm>
          <a:prstGeom prst="rect">
            <a:avLst/>
          </a:prstGeom>
          <a:noFill/>
          <a:ln>
            <a:noFill/>
          </a:ln>
        </p:spPr>
      </p:pic>
      <p:pic>
        <p:nvPicPr>
          <p:cNvPr id="303" name="Google Shape;303;p46"/>
          <p:cNvPicPr preferRelativeResize="0"/>
          <p:nvPr/>
        </p:nvPicPr>
        <p:blipFill>
          <a:blip r:embed="rId4">
            <a:alphaModFix/>
          </a:blip>
          <a:stretch>
            <a:fillRect/>
          </a:stretch>
        </p:blipFill>
        <p:spPr>
          <a:xfrm>
            <a:off x="7659149" y="142475"/>
            <a:ext cx="1277000" cy="1187375"/>
          </a:xfrm>
          <a:prstGeom prst="rect">
            <a:avLst/>
          </a:prstGeom>
          <a:noFill/>
          <a:ln>
            <a:noFill/>
          </a:ln>
        </p:spPr>
      </p:pic>
      <p:pic>
        <p:nvPicPr>
          <p:cNvPr id="304" name="Google Shape;304;p46"/>
          <p:cNvPicPr preferRelativeResize="0"/>
          <p:nvPr/>
        </p:nvPicPr>
        <p:blipFill>
          <a:blip r:embed="rId5">
            <a:alphaModFix/>
          </a:blip>
          <a:stretch>
            <a:fillRect/>
          </a:stretch>
        </p:blipFill>
        <p:spPr>
          <a:xfrm>
            <a:off x="353350" y="3222575"/>
            <a:ext cx="4799474" cy="1849600"/>
          </a:xfrm>
          <a:prstGeom prst="rect">
            <a:avLst/>
          </a:prstGeom>
          <a:noFill/>
          <a:ln>
            <a:noFill/>
          </a:ln>
        </p:spPr>
      </p:pic>
      <p:pic>
        <p:nvPicPr>
          <p:cNvPr id="305" name="Google Shape;305;p46"/>
          <p:cNvPicPr preferRelativeResize="0"/>
          <p:nvPr/>
        </p:nvPicPr>
        <p:blipFill>
          <a:blip r:embed="rId6">
            <a:alphaModFix/>
          </a:blip>
          <a:stretch>
            <a:fillRect/>
          </a:stretch>
        </p:blipFill>
        <p:spPr>
          <a:xfrm>
            <a:off x="5152824" y="1772150"/>
            <a:ext cx="3686378" cy="21397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261375" y="35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Board</a:t>
            </a:r>
            <a:endParaRPr/>
          </a:p>
          <a:p>
            <a:pPr indent="0" lvl="0" marL="0" rtl="0" algn="l">
              <a:spcBef>
                <a:spcPts val="0"/>
              </a:spcBef>
              <a:spcAft>
                <a:spcPts val="0"/>
              </a:spcAft>
              <a:buNone/>
            </a:pPr>
            <a:r>
              <a:t/>
            </a:r>
            <a:endParaRPr/>
          </a:p>
        </p:txBody>
      </p:sp>
      <p:pic>
        <p:nvPicPr>
          <p:cNvPr id="311" name="Google Shape;311;p47"/>
          <p:cNvPicPr preferRelativeResize="0"/>
          <p:nvPr/>
        </p:nvPicPr>
        <p:blipFill>
          <a:blip r:embed="rId3">
            <a:alphaModFix/>
          </a:blip>
          <a:stretch>
            <a:fillRect/>
          </a:stretch>
        </p:blipFill>
        <p:spPr>
          <a:xfrm>
            <a:off x="522725" y="1024650"/>
            <a:ext cx="7997900" cy="3929076"/>
          </a:xfrm>
          <a:prstGeom prst="rect">
            <a:avLst/>
          </a:prstGeom>
          <a:noFill/>
          <a:ln>
            <a:noFill/>
          </a:ln>
        </p:spPr>
      </p:pic>
      <p:sp>
        <p:nvSpPr>
          <p:cNvPr id="312" name="Google Shape;312;p47"/>
          <p:cNvSpPr txBox="1"/>
          <p:nvPr/>
        </p:nvSpPr>
        <p:spPr>
          <a:xfrm>
            <a:off x="261375" y="3369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Trello Board</a:t>
            </a:r>
            <a:endParaRPr sz="3000">
              <a:solidFill>
                <a:srgbClr val="2A3990"/>
              </a:solidFill>
              <a:latin typeface="Roboto"/>
              <a:ea typeface="Roboto"/>
              <a:cs typeface="Roboto"/>
              <a:sym typeface="Roboto"/>
            </a:endParaRPr>
          </a:p>
          <a:p>
            <a:pPr indent="0" lvl="0" marL="0" rtl="0" algn="l">
              <a:spcBef>
                <a:spcPts val="0"/>
              </a:spcBef>
              <a:spcAft>
                <a:spcPts val="0"/>
              </a:spcAft>
              <a:buNone/>
            </a:pPr>
            <a:r>
              <a:t/>
            </a:r>
            <a:endParaRPr sz="3000">
              <a:solidFill>
                <a:srgbClr val="2A3990"/>
              </a:solidFill>
              <a:latin typeface="Roboto"/>
              <a:ea typeface="Roboto"/>
              <a:cs typeface="Roboto"/>
              <a:sym typeface="Roboto"/>
            </a:endParaRPr>
          </a:p>
        </p:txBody>
      </p:sp>
      <p:pic>
        <p:nvPicPr>
          <p:cNvPr id="313" name="Google Shape;313;p47"/>
          <p:cNvPicPr preferRelativeResize="0"/>
          <p:nvPr/>
        </p:nvPicPr>
        <p:blipFill>
          <a:blip r:embed="rId4">
            <a:alphaModFix/>
          </a:blip>
          <a:stretch>
            <a:fillRect/>
          </a:stretch>
        </p:blipFill>
        <p:spPr>
          <a:xfrm>
            <a:off x="522725" y="1024650"/>
            <a:ext cx="7997900" cy="3929076"/>
          </a:xfrm>
          <a:prstGeom prst="rect">
            <a:avLst/>
          </a:prstGeom>
          <a:noFill/>
          <a:ln>
            <a:noFill/>
          </a:ln>
        </p:spPr>
      </p:pic>
      <p:pic>
        <p:nvPicPr>
          <p:cNvPr id="314" name="Google Shape;314;p47"/>
          <p:cNvPicPr preferRelativeResize="0"/>
          <p:nvPr/>
        </p:nvPicPr>
        <p:blipFill>
          <a:blip r:embed="rId5">
            <a:alphaModFix/>
          </a:blip>
          <a:stretch>
            <a:fillRect/>
          </a:stretch>
        </p:blipFill>
        <p:spPr>
          <a:xfrm>
            <a:off x="5554975" y="3811925"/>
            <a:ext cx="2780475" cy="98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Collaboration over documents</a:t>
            </a:r>
            <a:endParaRPr sz="3000">
              <a:solidFill>
                <a:srgbClr val="2A3990"/>
              </a:solidFill>
              <a:latin typeface="Roboto"/>
              <a:ea typeface="Roboto"/>
              <a:cs typeface="Roboto"/>
              <a:sym typeface="Roboto"/>
            </a:endParaRPr>
          </a:p>
        </p:txBody>
      </p:sp>
      <p:sp>
        <p:nvSpPr>
          <p:cNvPr id="320" name="Google Shape;320;p4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434343"/>
              </a:solidFill>
              <a:latin typeface="Roboto"/>
              <a:ea typeface="Roboto"/>
              <a:cs typeface="Roboto"/>
              <a:sym typeface="Roboto"/>
            </a:endParaRPr>
          </a:p>
        </p:txBody>
      </p:sp>
      <p:sp>
        <p:nvSpPr>
          <p:cNvPr id="321" name="Google Shape;321;p48"/>
          <p:cNvSpPr txBox="1"/>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434343"/>
              </a:solidFill>
              <a:latin typeface="Roboto"/>
              <a:ea typeface="Roboto"/>
              <a:cs typeface="Roboto"/>
              <a:sym typeface="Roboto"/>
            </a:endParaRPr>
          </a:p>
        </p:txBody>
      </p:sp>
      <p:pic>
        <p:nvPicPr>
          <p:cNvPr id="322" name="Google Shape;322;p48"/>
          <p:cNvPicPr preferRelativeResize="0"/>
          <p:nvPr/>
        </p:nvPicPr>
        <p:blipFill>
          <a:blip r:embed="rId3">
            <a:alphaModFix/>
          </a:blip>
          <a:stretch>
            <a:fillRect/>
          </a:stretch>
        </p:blipFill>
        <p:spPr>
          <a:xfrm>
            <a:off x="1733238" y="1108400"/>
            <a:ext cx="5677525" cy="3687700"/>
          </a:xfrm>
          <a:prstGeom prst="rect">
            <a:avLst/>
          </a:prstGeom>
          <a:noFill/>
          <a:ln>
            <a:noFill/>
          </a:ln>
        </p:spPr>
      </p:pic>
      <p:pic>
        <p:nvPicPr>
          <p:cNvPr id="323" name="Google Shape;323;p48"/>
          <p:cNvPicPr preferRelativeResize="0"/>
          <p:nvPr/>
        </p:nvPicPr>
        <p:blipFill>
          <a:blip r:embed="rId4">
            <a:alphaModFix/>
          </a:blip>
          <a:stretch>
            <a:fillRect/>
          </a:stretch>
        </p:blipFill>
        <p:spPr>
          <a:xfrm>
            <a:off x="311695" y="3483295"/>
            <a:ext cx="1302350" cy="1235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nvSpPr>
        <p:spPr>
          <a:xfrm>
            <a:off x="336675" y="447425"/>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Slack -  Client   </a:t>
            </a:r>
            <a:endParaRPr sz="3000">
              <a:solidFill>
                <a:srgbClr val="2A3990"/>
              </a:solidFill>
              <a:latin typeface="Roboto"/>
              <a:ea typeface="Roboto"/>
              <a:cs typeface="Roboto"/>
              <a:sym typeface="Roboto"/>
            </a:endParaRPr>
          </a:p>
          <a:p>
            <a:pPr indent="0" lvl="0" marL="0" rtl="0" algn="l">
              <a:spcBef>
                <a:spcPts val="0"/>
              </a:spcBef>
              <a:spcAft>
                <a:spcPts val="0"/>
              </a:spcAft>
              <a:buNone/>
            </a:pPr>
            <a:r>
              <a:rPr lang="en" sz="3000">
                <a:solidFill>
                  <a:srgbClr val="2A3990"/>
                </a:solidFill>
                <a:latin typeface="Roboto"/>
                <a:ea typeface="Roboto"/>
                <a:cs typeface="Roboto"/>
                <a:sym typeface="Roboto"/>
              </a:rPr>
              <a:t>interaction</a:t>
            </a:r>
            <a:endParaRPr sz="3000">
              <a:solidFill>
                <a:srgbClr val="2A3990"/>
              </a:solidFill>
              <a:latin typeface="Roboto"/>
              <a:ea typeface="Roboto"/>
              <a:cs typeface="Roboto"/>
              <a:sym typeface="Roboto"/>
            </a:endParaRPr>
          </a:p>
        </p:txBody>
      </p:sp>
      <p:pic>
        <p:nvPicPr>
          <p:cNvPr id="329" name="Google Shape;329;p49"/>
          <p:cNvPicPr preferRelativeResize="0"/>
          <p:nvPr/>
        </p:nvPicPr>
        <p:blipFill>
          <a:blip r:embed="rId3">
            <a:alphaModFix/>
          </a:blip>
          <a:stretch>
            <a:fillRect/>
          </a:stretch>
        </p:blipFill>
        <p:spPr>
          <a:xfrm>
            <a:off x="336676" y="1913100"/>
            <a:ext cx="3422874" cy="2557075"/>
          </a:xfrm>
          <a:prstGeom prst="rect">
            <a:avLst/>
          </a:prstGeom>
          <a:noFill/>
          <a:ln>
            <a:noFill/>
          </a:ln>
        </p:spPr>
      </p:pic>
      <p:pic>
        <p:nvPicPr>
          <p:cNvPr id="330" name="Google Shape;330;p49"/>
          <p:cNvPicPr preferRelativeResize="0"/>
          <p:nvPr/>
        </p:nvPicPr>
        <p:blipFill>
          <a:blip r:embed="rId4">
            <a:alphaModFix/>
          </a:blip>
          <a:stretch>
            <a:fillRect/>
          </a:stretch>
        </p:blipFill>
        <p:spPr>
          <a:xfrm>
            <a:off x="2918550" y="3841020"/>
            <a:ext cx="1074800" cy="990831"/>
          </a:xfrm>
          <a:prstGeom prst="rect">
            <a:avLst/>
          </a:prstGeom>
          <a:noFill/>
          <a:ln>
            <a:noFill/>
          </a:ln>
        </p:spPr>
      </p:pic>
      <p:pic>
        <p:nvPicPr>
          <p:cNvPr id="331" name="Google Shape;331;p49"/>
          <p:cNvPicPr preferRelativeResize="0"/>
          <p:nvPr/>
        </p:nvPicPr>
        <p:blipFill>
          <a:blip r:embed="rId5">
            <a:alphaModFix/>
          </a:blip>
          <a:stretch>
            <a:fillRect/>
          </a:stretch>
        </p:blipFill>
        <p:spPr>
          <a:xfrm>
            <a:off x="4460825" y="783719"/>
            <a:ext cx="4112201" cy="1015900"/>
          </a:xfrm>
          <a:prstGeom prst="rect">
            <a:avLst/>
          </a:prstGeom>
          <a:noFill/>
          <a:ln>
            <a:noFill/>
          </a:ln>
        </p:spPr>
      </p:pic>
      <p:sp>
        <p:nvSpPr>
          <p:cNvPr id="332" name="Google Shape;332;p49"/>
          <p:cNvSpPr txBox="1"/>
          <p:nvPr/>
        </p:nvSpPr>
        <p:spPr>
          <a:xfrm>
            <a:off x="4595125" y="1837050"/>
            <a:ext cx="38436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Scope Statement signatures </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33" name="Google Shape;333;p49"/>
          <p:cNvSpPr txBox="1"/>
          <p:nvPr/>
        </p:nvSpPr>
        <p:spPr>
          <a:xfrm>
            <a:off x="4572000" y="4224050"/>
            <a:ext cx="3263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Email correspondence with clients </a:t>
            </a:r>
            <a:endParaRPr>
              <a:latin typeface="Roboto"/>
              <a:ea typeface="Roboto"/>
              <a:cs typeface="Roboto"/>
              <a:sym typeface="Roboto"/>
            </a:endParaRPr>
          </a:p>
        </p:txBody>
      </p:sp>
      <p:pic>
        <p:nvPicPr>
          <p:cNvPr id="334" name="Google Shape;334;p49"/>
          <p:cNvPicPr preferRelativeResize="0"/>
          <p:nvPr/>
        </p:nvPicPr>
        <p:blipFill>
          <a:blip r:embed="rId6">
            <a:alphaModFix/>
          </a:blip>
          <a:stretch>
            <a:fillRect/>
          </a:stretch>
        </p:blipFill>
        <p:spPr>
          <a:xfrm>
            <a:off x="4460825" y="2524963"/>
            <a:ext cx="4571016" cy="16990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0"/>
          <p:cNvSpPr txBox="1"/>
          <p:nvPr/>
        </p:nvSpPr>
        <p:spPr>
          <a:xfrm>
            <a:off x="4364800" y="514350"/>
            <a:ext cx="3999900" cy="2098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2000"/>
              </a:spcBef>
              <a:spcAft>
                <a:spcPts val="0"/>
              </a:spcAft>
              <a:buNone/>
            </a:pPr>
            <a:r>
              <a:rPr b="1" lang="en">
                <a:solidFill>
                  <a:srgbClr val="222222"/>
                </a:solidFill>
              </a:rPr>
              <a:t>Directly Responsible Individuals (DRI)</a:t>
            </a:r>
            <a:endParaRPr b="1">
              <a:solidFill>
                <a:srgbClr val="222222"/>
              </a:solidFill>
            </a:endParaRPr>
          </a:p>
          <a:p>
            <a:pPr indent="-317500" lvl="0" marL="457200" rtl="0" algn="l">
              <a:lnSpc>
                <a:spcPct val="120000"/>
              </a:lnSpc>
              <a:spcBef>
                <a:spcPts val="2000"/>
              </a:spcBef>
              <a:spcAft>
                <a:spcPts val="0"/>
              </a:spcAft>
              <a:buClr>
                <a:srgbClr val="222222"/>
              </a:buClr>
              <a:buSzPts val="1400"/>
              <a:buFont typeface="Arial"/>
              <a:buChar char="●"/>
            </a:pPr>
            <a:r>
              <a:rPr lang="en">
                <a:solidFill>
                  <a:srgbClr val="222222"/>
                </a:solidFill>
              </a:rPr>
              <a:t>Promotes taking ownership for tasks and therefore holding members accountable </a:t>
            </a:r>
            <a:endParaRPr>
              <a:solidFill>
                <a:srgbClr val="222222"/>
              </a:solidFill>
            </a:endParaRPr>
          </a:p>
          <a:p>
            <a:pPr indent="-317500" lvl="0" marL="457200" rtl="0" algn="l">
              <a:lnSpc>
                <a:spcPct val="120000"/>
              </a:lnSpc>
              <a:spcBef>
                <a:spcPts val="0"/>
              </a:spcBef>
              <a:spcAft>
                <a:spcPts val="0"/>
              </a:spcAft>
              <a:buClr>
                <a:srgbClr val="222222"/>
              </a:buClr>
              <a:buSzPts val="1400"/>
              <a:buFont typeface="Arial"/>
              <a:buChar char="●"/>
            </a:pPr>
            <a:r>
              <a:rPr lang="en">
                <a:solidFill>
                  <a:srgbClr val="222222"/>
                </a:solidFill>
              </a:rPr>
              <a:t>Alleviates strain on manager </a:t>
            </a:r>
            <a:endParaRPr>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15000"/>
              </a:lnSpc>
              <a:spcBef>
                <a:spcPts val="1000"/>
              </a:spcBef>
              <a:spcAft>
                <a:spcPts val="1600"/>
              </a:spcAft>
              <a:buNone/>
            </a:pPr>
            <a:r>
              <a:t/>
            </a:r>
            <a:endParaRPr>
              <a:solidFill>
                <a:srgbClr val="434343"/>
              </a:solidFill>
              <a:latin typeface="Roboto"/>
              <a:ea typeface="Roboto"/>
              <a:cs typeface="Roboto"/>
              <a:sym typeface="Roboto"/>
            </a:endParaRPr>
          </a:p>
        </p:txBody>
      </p:sp>
      <p:graphicFrame>
        <p:nvGraphicFramePr>
          <p:cNvPr id="340" name="Google Shape;340;p50"/>
          <p:cNvGraphicFramePr/>
          <p:nvPr/>
        </p:nvGraphicFramePr>
        <p:xfrm>
          <a:off x="311700" y="1017800"/>
          <a:ext cx="3000000" cy="3000000"/>
        </p:xfrm>
        <a:graphic>
          <a:graphicData uri="http://schemas.openxmlformats.org/drawingml/2006/table">
            <a:tbl>
              <a:tblPr>
                <a:noFill/>
                <a:tableStyleId>{1539851F-31F3-41CE-B685-367AE95FD87A}</a:tableStyleId>
              </a:tblPr>
              <a:tblGrid>
                <a:gridCol w="1467950"/>
                <a:gridCol w="2123825"/>
              </a:tblGrid>
              <a:tr h="556175">
                <a:tc>
                  <a:txBody>
                    <a:bodyPr/>
                    <a:lstStyle/>
                    <a:p>
                      <a:pPr indent="0" lvl="0" marL="0" rtl="0" algn="l">
                        <a:spcBef>
                          <a:spcPts val="0"/>
                        </a:spcBef>
                        <a:spcAft>
                          <a:spcPts val="0"/>
                        </a:spcAft>
                        <a:buNone/>
                      </a:pPr>
                      <a:r>
                        <a:rPr b="1" lang="en"/>
                        <a:t>XP Role</a:t>
                      </a:r>
                      <a:endParaRPr b="1"/>
                    </a:p>
                  </a:txBody>
                  <a:tcPr marT="91425" marB="91425" marR="91425" marL="91425"/>
                </a:tc>
                <a:tc>
                  <a:txBody>
                    <a:bodyPr/>
                    <a:lstStyle/>
                    <a:p>
                      <a:pPr indent="0" lvl="0" marL="0" rtl="0" algn="l">
                        <a:spcBef>
                          <a:spcPts val="0"/>
                        </a:spcBef>
                        <a:spcAft>
                          <a:spcPts val="0"/>
                        </a:spcAft>
                        <a:buNone/>
                      </a:pPr>
                      <a:r>
                        <a:rPr b="1" lang="en"/>
                        <a:t>Members</a:t>
                      </a:r>
                      <a:endParaRPr b="1"/>
                    </a:p>
                  </a:txBody>
                  <a:tcPr marT="91425" marB="91425" marR="91425" marL="91425"/>
                </a:tc>
              </a:tr>
              <a:tr h="540025">
                <a:tc>
                  <a:txBody>
                    <a:bodyPr/>
                    <a:lstStyle/>
                    <a:p>
                      <a:pPr indent="0" lvl="0" marL="0" rtl="0" algn="l">
                        <a:spcBef>
                          <a:spcPts val="0"/>
                        </a:spcBef>
                        <a:spcAft>
                          <a:spcPts val="0"/>
                        </a:spcAft>
                        <a:buNone/>
                      </a:pPr>
                      <a:r>
                        <a:rPr b="1" lang="en"/>
                        <a:t>Tracker</a:t>
                      </a:r>
                      <a:endParaRPr b="1"/>
                    </a:p>
                  </a:txBody>
                  <a:tcPr marT="91425" marB="91425" marR="91425" marL="91425"/>
                </a:tc>
                <a:tc>
                  <a:txBody>
                    <a:bodyPr/>
                    <a:lstStyle/>
                    <a:p>
                      <a:pPr indent="0" lvl="0" marL="0" rtl="0" algn="l">
                        <a:spcBef>
                          <a:spcPts val="0"/>
                        </a:spcBef>
                        <a:spcAft>
                          <a:spcPts val="0"/>
                        </a:spcAft>
                        <a:buNone/>
                      </a:pPr>
                      <a:r>
                        <a:rPr lang="en"/>
                        <a:t>Adam</a:t>
                      </a:r>
                      <a:endParaRPr/>
                    </a:p>
                  </a:txBody>
                  <a:tcPr marT="91425" marB="91425" marR="91425" marL="91425"/>
                </a:tc>
              </a:tr>
              <a:tr h="540025">
                <a:tc>
                  <a:txBody>
                    <a:bodyPr/>
                    <a:lstStyle/>
                    <a:p>
                      <a:pPr indent="0" lvl="0" marL="0" rtl="0" algn="l">
                        <a:spcBef>
                          <a:spcPts val="0"/>
                        </a:spcBef>
                        <a:spcAft>
                          <a:spcPts val="0"/>
                        </a:spcAft>
                        <a:buNone/>
                      </a:pPr>
                      <a:r>
                        <a:rPr b="1" lang="en"/>
                        <a:t>Manager</a:t>
                      </a:r>
                      <a:endParaRPr b="1"/>
                    </a:p>
                  </a:txBody>
                  <a:tcPr marT="91425" marB="91425" marR="91425" marL="91425"/>
                </a:tc>
                <a:tc>
                  <a:txBody>
                    <a:bodyPr/>
                    <a:lstStyle/>
                    <a:p>
                      <a:pPr indent="0" lvl="0" marL="0" rtl="0" algn="l">
                        <a:spcBef>
                          <a:spcPts val="0"/>
                        </a:spcBef>
                        <a:spcAft>
                          <a:spcPts val="0"/>
                        </a:spcAft>
                        <a:buNone/>
                      </a:pPr>
                      <a:r>
                        <a:rPr lang="en"/>
                        <a:t>Adam</a:t>
                      </a:r>
                      <a:endParaRPr/>
                    </a:p>
                  </a:txBody>
                  <a:tcPr marT="91425" marB="91425" marR="91425" marL="91425"/>
                </a:tc>
              </a:tr>
              <a:tr h="540025">
                <a:tc>
                  <a:txBody>
                    <a:bodyPr/>
                    <a:lstStyle/>
                    <a:p>
                      <a:pPr indent="0" lvl="0" marL="0" rtl="0" algn="l">
                        <a:spcBef>
                          <a:spcPts val="0"/>
                        </a:spcBef>
                        <a:spcAft>
                          <a:spcPts val="0"/>
                        </a:spcAft>
                        <a:buNone/>
                      </a:pPr>
                      <a:r>
                        <a:rPr b="1" lang="en"/>
                        <a:t>Customer</a:t>
                      </a:r>
                      <a:endParaRPr b="1"/>
                    </a:p>
                  </a:txBody>
                  <a:tcPr marT="91425" marB="91425" marR="91425" marL="91425"/>
                </a:tc>
                <a:tc>
                  <a:txBody>
                    <a:bodyPr/>
                    <a:lstStyle/>
                    <a:p>
                      <a:pPr indent="0" lvl="0" marL="0" rtl="0" algn="l">
                        <a:spcBef>
                          <a:spcPts val="0"/>
                        </a:spcBef>
                        <a:spcAft>
                          <a:spcPts val="0"/>
                        </a:spcAft>
                        <a:buNone/>
                      </a:pPr>
                      <a:r>
                        <a:rPr lang="en"/>
                        <a:t>JooHwan</a:t>
                      </a:r>
                      <a:endParaRPr/>
                    </a:p>
                  </a:txBody>
                  <a:tcPr marT="91425" marB="91425" marR="91425" marL="91425"/>
                </a:tc>
              </a:tr>
              <a:tr h="540025">
                <a:tc>
                  <a:txBody>
                    <a:bodyPr/>
                    <a:lstStyle/>
                    <a:p>
                      <a:pPr indent="0" lvl="0" marL="0" rtl="0" algn="l">
                        <a:spcBef>
                          <a:spcPts val="0"/>
                        </a:spcBef>
                        <a:spcAft>
                          <a:spcPts val="0"/>
                        </a:spcAft>
                        <a:buNone/>
                      </a:pPr>
                      <a:r>
                        <a:rPr b="1" lang="en"/>
                        <a:t>Programmer</a:t>
                      </a:r>
                      <a:endParaRPr b="1"/>
                    </a:p>
                  </a:txBody>
                  <a:tcPr marT="91425" marB="91425" marR="91425" marL="91425"/>
                </a:tc>
                <a:tc>
                  <a:txBody>
                    <a:bodyPr/>
                    <a:lstStyle/>
                    <a:p>
                      <a:pPr indent="0" lvl="0" marL="0" rtl="0" algn="l">
                        <a:spcBef>
                          <a:spcPts val="0"/>
                        </a:spcBef>
                        <a:spcAft>
                          <a:spcPts val="0"/>
                        </a:spcAft>
                        <a:buNone/>
                      </a:pPr>
                      <a:r>
                        <a:rPr lang="en"/>
                        <a:t>Clinton</a:t>
                      </a:r>
                      <a:endParaRPr/>
                    </a:p>
                  </a:txBody>
                  <a:tcPr marT="91425" marB="91425" marR="91425" marL="91425"/>
                </a:tc>
              </a:tr>
              <a:tr h="540025">
                <a:tc>
                  <a:txBody>
                    <a:bodyPr/>
                    <a:lstStyle/>
                    <a:p>
                      <a:pPr indent="0" lvl="0" marL="0" rtl="0" algn="l">
                        <a:spcBef>
                          <a:spcPts val="0"/>
                        </a:spcBef>
                        <a:spcAft>
                          <a:spcPts val="0"/>
                        </a:spcAft>
                        <a:buNone/>
                      </a:pPr>
                      <a:r>
                        <a:rPr b="1" lang="en"/>
                        <a:t>Tester</a:t>
                      </a:r>
                      <a:endParaRPr b="1"/>
                    </a:p>
                  </a:txBody>
                  <a:tcPr marT="91425" marB="91425" marR="91425" marL="91425"/>
                </a:tc>
                <a:tc>
                  <a:txBody>
                    <a:bodyPr/>
                    <a:lstStyle/>
                    <a:p>
                      <a:pPr indent="0" lvl="0" marL="0" rtl="0" algn="l">
                        <a:spcBef>
                          <a:spcPts val="0"/>
                        </a:spcBef>
                        <a:spcAft>
                          <a:spcPts val="0"/>
                        </a:spcAft>
                        <a:buNone/>
                      </a:pPr>
                      <a:r>
                        <a:rPr lang="en"/>
                        <a:t>Vicky</a:t>
                      </a:r>
                      <a:endParaRPr/>
                    </a:p>
                  </a:txBody>
                  <a:tcPr marT="91425" marB="91425" marR="91425" marL="91425"/>
                </a:tc>
              </a:tr>
              <a:tr h="540025">
                <a:tc>
                  <a:txBody>
                    <a:bodyPr/>
                    <a:lstStyle/>
                    <a:p>
                      <a:pPr indent="0" lvl="0" marL="0" rtl="0" algn="l">
                        <a:spcBef>
                          <a:spcPts val="0"/>
                        </a:spcBef>
                        <a:spcAft>
                          <a:spcPts val="0"/>
                        </a:spcAft>
                        <a:buNone/>
                      </a:pPr>
                      <a:r>
                        <a:rPr b="1" lang="en"/>
                        <a:t>Doomsayer</a:t>
                      </a:r>
                      <a:endParaRPr b="1"/>
                    </a:p>
                  </a:txBody>
                  <a:tcPr marT="91425" marB="91425" marR="91425" marL="91425"/>
                </a:tc>
                <a:tc>
                  <a:txBody>
                    <a:bodyPr/>
                    <a:lstStyle/>
                    <a:p>
                      <a:pPr indent="0" lvl="0" marL="0" rtl="0" algn="l">
                        <a:spcBef>
                          <a:spcPts val="0"/>
                        </a:spcBef>
                        <a:spcAft>
                          <a:spcPts val="0"/>
                        </a:spcAft>
                        <a:buNone/>
                      </a:pPr>
                      <a:r>
                        <a:rPr lang="en"/>
                        <a:t>Cameron</a:t>
                      </a:r>
                      <a:endParaRPr/>
                    </a:p>
                  </a:txBody>
                  <a:tcPr marT="91425" marB="91425" marR="91425" marL="91425"/>
                </a:tc>
              </a:tr>
            </a:tbl>
          </a:graphicData>
        </a:graphic>
      </p:graphicFrame>
      <p:sp>
        <p:nvSpPr>
          <p:cNvPr id="341" name="Google Shape;341;p50"/>
          <p:cNvSpPr txBox="1"/>
          <p:nvPr/>
        </p:nvSpPr>
        <p:spPr>
          <a:xfrm>
            <a:off x="4489175" y="2469375"/>
            <a:ext cx="3999900" cy="2023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2000"/>
              </a:spcBef>
              <a:spcAft>
                <a:spcPts val="0"/>
              </a:spcAft>
              <a:buNone/>
            </a:pPr>
            <a:r>
              <a:rPr b="1" lang="en">
                <a:solidFill>
                  <a:srgbClr val="222222"/>
                </a:solidFill>
              </a:rPr>
              <a:t>Group Roles</a:t>
            </a:r>
            <a:endParaRPr b="1">
              <a:solidFill>
                <a:srgbClr val="222222"/>
              </a:solidFill>
            </a:endParaRPr>
          </a:p>
          <a:p>
            <a:pPr indent="0" lvl="0" marL="0" rtl="0" algn="l">
              <a:lnSpc>
                <a:spcPct val="120000"/>
              </a:lnSpc>
              <a:spcBef>
                <a:spcPts val="2000"/>
              </a:spcBef>
              <a:spcAft>
                <a:spcPts val="0"/>
              </a:spcAft>
              <a:buNone/>
            </a:pPr>
            <a:r>
              <a:rPr lang="en">
                <a:solidFill>
                  <a:srgbClr val="222222"/>
                </a:solidFill>
              </a:rPr>
              <a:t>Git Expert - Cameron </a:t>
            </a:r>
            <a:br>
              <a:rPr lang="en">
                <a:solidFill>
                  <a:srgbClr val="222222"/>
                </a:solidFill>
              </a:rPr>
            </a:br>
            <a:r>
              <a:rPr lang="en">
                <a:solidFill>
                  <a:srgbClr val="222222"/>
                </a:solidFill>
              </a:rPr>
              <a:t>Slack Expert - Clinton</a:t>
            </a:r>
            <a:br>
              <a:rPr lang="en">
                <a:solidFill>
                  <a:srgbClr val="222222"/>
                </a:solidFill>
              </a:rPr>
            </a:br>
            <a:r>
              <a:rPr lang="en">
                <a:solidFill>
                  <a:srgbClr val="222222"/>
                </a:solidFill>
              </a:rPr>
              <a:t>BitBucket Expert - Adam  </a:t>
            </a:r>
            <a:br>
              <a:rPr lang="en">
                <a:solidFill>
                  <a:srgbClr val="222222"/>
                </a:solidFill>
              </a:rPr>
            </a:br>
            <a:r>
              <a:rPr lang="en">
                <a:solidFill>
                  <a:srgbClr val="222222"/>
                </a:solidFill>
              </a:rPr>
              <a:t>XP Expert - JooHwan, Vicky</a:t>
            </a:r>
            <a:endParaRPr>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15000"/>
              </a:lnSpc>
              <a:spcBef>
                <a:spcPts val="1000"/>
              </a:spcBef>
              <a:spcAft>
                <a:spcPts val="1600"/>
              </a:spcAft>
              <a:buNone/>
            </a:pPr>
            <a:r>
              <a:t/>
            </a:r>
            <a:endParaRPr>
              <a:solidFill>
                <a:srgbClr val="434343"/>
              </a:solidFill>
              <a:latin typeface="Roboto"/>
              <a:ea typeface="Roboto"/>
              <a:cs typeface="Roboto"/>
              <a:sym typeface="Roboto"/>
            </a:endParaRPr>
          </a:p>
        </p:txBody>
      </p:sp>
      <p:sp>
        <p:nvSpPr>
          <p:cNvPr id="342" name="Google Shape;342;p50"/>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XP </a:t>
            </a:r>
            <a:endParaRPr sz="3000">
              <a:solidFill>
                <a:srgbClr val="2A399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idx="1" type="body"/>
          </p:nvPr>
        </p:nvSpPr>
        <p:spPr>
          <a:xfrm>
            <a:off x="274300" y="704438"/>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8" name="Google Shape;348;p51"/>
          <p:cNvSpPr txBox="1"/>
          <p:nvPr>
            <p:ph idx="2" type="body"/>
          </p:nvPr>
        </p:nvSpPr>
        <p:spPr>
          <a:xfrm>
            <a:off x="4795000" y="704438"/>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9" name="Google Shape;349;p51"/>
          <p:cNvSpPr txBox="1"/>
          <p:nvPr/>
        </p:nvSpPr>
        <p:spPr>
          <a:xfrm>
            <a:off x="199475" y="4922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Critique</a:t>
            </a:r>
            <a:endParaRPr sz="3000">
              <a:solidFill>
                <a:srgbClr val="2A3990"/>
              </a:solidFill>
              <a:latin typeface="Roboto"/>
              <a:ea typeface="Roboto"/>
              <a:cs typeface="Roboto"/>
              <a:sym typeface="Roboto"/>
            </a:endParaRPr>
          </a:p>
        </p:txBody>
      </p:sp>
      <p:sp>
        <p:nvSpPr>
          <p:cNvPr id="350" name="Google Shape;350;p51"/>
          <p:cNvSpPr txBox="1"/>
          <p:nvPr/>
        </p:nvSpPr>
        <p:spPr>
          <a:xfrm>
            <a:off x="199475" y="1312238"/>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latin typeface="Roboto"/>
                <a:ea typeface="Roboto"/>
                <a:cs typeface="Roboto"/>
                <a:sym typeface="Roboto"/>
              </a:rPr>
              <a:t>What has worked well</a:t>
            </a:r>
            <a:endParaRPr b="1">
              <a:solidFill>
                <a:srgbClr val="434343"/>
              </a:solidFill>
              <a:latin typeface="Roboto"/>
              <a:ea typeface="Roboto"/>
              <a:cs typeface="Roboto"/>
              <a:sym typeface="Roboto"/>
            </a:endParaRPr>
          </a:p>
          <a:p>
            <a:pPr indent="-317500" lvl="0" marL="457200" rtl="0" algn="l">
              <a:lnSpc>
                <a:spcPct val="115000"/>
              </a:lnSpc>
              <a:spcBef>
                <a:spcPts val="1600"/>
              </a:spcBef>
              <a:spcAft>
                <a:spcPts val="0"/>
              </a:spcAft>
              <a:buClr>
                <a:srgbClr val="434343"/>
              </a:buClr>
              <a:buSzPts val="1400"/>
              <a:buFont typeface="Roboto"/>
              <a:buChar char="●"/>
            </a:pPr>
            <a:r>
              <a:rPr lang="en">
                <a:solidFill>
                  <a:srgbClr val="434343"/>
                </a:solidFill>
                <a:latin typeface="Roboto"/>
                <a:ea typeface="Roboto"/>
                <a:cs typeface="Roboto"/>
                <a:sym typeface="Roboto"/>
              </a:rPr>
              <a:t>Members are present at offline meetings and responsive offline - great communication</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Trello board is great at keeping track of tickets and goals</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Experts made sure the team is aware of all the components used in the project</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XP roles assigned each member responsibilities as a group member. E.g. the manager helps run smooth meetings and delegates tasks quickly</a:t>
            </a:r>
            <a:endParaRPr>
              <a:solidFill>
                <a:srgbClr val="434343"/>
              </a:solidFill>
              <a:latin typeface="Roboto"/>
              <a:ea typeface="Roboto"/>
              <a:cs typeface="Roboto"/>
              <a:sym typeface="Roboto"/>
            </a:endParaRPr>
          </a:p>
        </p:txBody>
      </p:sp>
      <p:sp>
        <p:nvSpPr>
          <p:cNvPr id="351" name="Google Shape;351;p51"/>
          <p:cNvSpPr txBox="1"/>
          <p:nvPr/>
        </p:nvSpPr>
        <p:spPr>
          <a:xfrm>
            <a:off x="4720175" y="1312238"/>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latin typeface="Roboto"/>
                <a:ea typeface="Roboto"/>
                <a:cs typeface="Roboto"/>
                <a:sym typeface="Roboto"/>
              </a:rPr>
              <a:t>What needs improvement</a:t>
            </a:r>
            <a:endParaRPr b="1">
              <a:solidFill>
                <a:srgbClr val="434343"/>
              </a:solidFill>
              <a:latin typeface="Roboto"/>
              <a:ea typeface="Roboto"/>
              <a:cs typeface="Roboto"/>
              <a:sym typeface="Roboto"/>
            </a:endParaRPr>
          </a:p>
          <a:p>
            <a:pPr indent="-317500" lvl="0" marL="457200" rtl="0" algn="l">
              <a:lnSpc>
                <a:spcPct val="115000"/>
              </a:lnSpc>
              <a:spcBef>
                <a:spcPts val="1600"/>
              </a:spcBef>
              <a:spcAft>
                <a:spcPts val="0"/>
              </a:spcAft>
              <a:buClr>
                <a:srgbClr val="434343"/>
              </a:buClr>
              <a:buSzPts val="1400"/>
              <a:buFont typeface="Roboto"/>
              <a:buChar char="●"/>
            </a:pPr>
            <a:r>
              <a:rPr lang="en">
                <a:solidFill>
                  <a:srgbClr val="434343"/>
                </a:solidFill>
                <a:latin typeface="Roboto"/>
                <a:ea typeface="Roboto"/>
                <a:cs typeface="Roboto"/>
                <a:sym typeface="Roboto"/>
              </a:rPr>
              <a:t>Changed Trello board so each member has a section for their tasks to have clearer division of tasks</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Decomposition of tasks so that each member was directly responsible for more specific work packages. </a:t>
            </a:r>
            <a:endParaRPr>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77675" y="314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a:p>
            <a:pPr indent="0" lvl="0" marL="0" rtl="0" algn="l">
              <a:spcBef>
                <a:spcPts val="0"/>
              </a:spcBef>
              <a:spcAft>
                <a:spcPts val="0"/>
              </a:spcAft>
              <a:buNone/>
            </a:pPr>
            <a:r>
              <a:t/>
            </a:r>
            <a:endParaRPr/>
          </a:p>
        </p:txBody>
      </p:sp>
      <p:sp>
        <p:nvSpPr>
          <p:cNvPr id="106" name="Google Shape;106;p16"/>
          <p:cNvSpPr txBox="1"/>
          <p:nvPr/>
        </p:nvSpPr>
        <p:spPr>
          <a:xfrm>
            <a:off x="377675" y="13462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Cameron Williamson</a:t>
            </a:r>
            <a:endParaRPr sz="1700">
              <a:latin typeface="Roboto"/>
              <a:ea typeface="Roboto"/>
              <a:cs typeface="Roboto"/>
              <a:sym typeface="Roboto"/>
            </a:endParaRPr>
          </a:p>
        </p:txBody>
      </p:sp>
      <p:sp>
        <p:nvSpPr>
          <p:cNvPr id="107" name="Google Shape;107;p16"/>
          <p:cNvSpPr txBox="1"/>
          <p:nvPr/>
        </p:nvSpPr>
        <p:spPr>
          <a:xfrm>
            <a:off x="377675" y="3174450"/>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JooHwan Kwon</a:t>
            </a:r>
            <a:endParaRPr sz="1700">
              <a:latin typeface="Roboto"/>
              <a:ea typeface="Roboto"/>
              <a:cs typeface="Roboto"/>
              <a:sym typeface="Roboto"/>
            </a:endParaRPr>
          </a:p>
        </p:txBody>
      </p:sp>
      <p:sp>
        <p:nvSpPr>
          <p:cNvPr id="108" name="Google Shape;108;p16"/>
          <p:cNvSpPr txBox="1"/>
          <p:nvPr/>
        </p:nvSpPr>
        <p:spPr>
          <a:xfrm>
            <a:off x="4572000" y="4891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Vicky Lin</a:t>
            </a:r>
            <a:endParaRPr sz="1700">
              <a:latin typeface="Roboto"/>
              <a:ea typeface="Roboto"/>
              <a:cs typeface="Roboto"/>
              <a:sym typeface="Roboto"/>
            </a:endParaRPr>
          </a:p>
        </p:txBody>
      </p:sp>
      <p:sp>
        <p:nvSpPr>
          <p:cNvPr id="109" name="Google Shape;109;p16"/>
          <p:cNvSpPr txBox="1"/>
          <p:nvPr/>
        </p:nvSpPr>
        <p:spPr>
          <a:xfrm>
            <a:off x="4572000" y="2087863"/>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Clinton Mo</a:t>
            </a:r>
            <a:endParaRPr sz="1700">
              <a:latin typeface="Roboto"/>
              <a:ea typeface="Roboto"/>
              <a:cs typeface="Roboto"/>
              <a:sym typeface="Roboto"/>
            </a:endParaRPr>
          </a:p>
        </p:txBody>
      </p:sp>
      <p:sp>
        <p:nvSpPr>
          <p:cNvPr id="110" name="Google Shape;110;p16"/>
          <p:cNvSpPr txBox="1"/>
          <p:nvPr/>
        </p:nvSpPr>
        <p:spPr>
          <a:xfrm>
            <a:off x="4572000" y="35116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Adam Ghanem</a:t>
            </a:r>
            <a:endParaRPr sz="17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355" name="Shape 355"/>
        <p:cNvGrpSpPr/>
        <p:nvPr/>
      </p:nvGrpSpPr>
      <p:grpSpPr>
        <a:xfrm>
          <a:off x="0" y="0"/>
          <a:ext cx="0" cy="0"/>
          <a:chOff x="0" y="0"/>
          <a:chExt cx="0" cy="0"/>
        </a:xfrm>
      </p:grpSpPr>
      <p:sp>
        <p:nvSpPr>
          <p:cNvPr id="356" name="Google Shape;356;p52"/>
          <p:cNvSpPr txBox="1"/>
          <p:nvPr>
            <p:ph type="title"/>
          </p:nvPr>
        </p:nvSpPr>
        <p:spPr>
          <a:xfrm>
            <a:off x="650875" y="18868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0000FF"/>
                </a:solidFill>
              </a:rPr>
              <a:t>Thank you</a:t>
            </a:r>
            <a:endParaRPr b="1" i="1">
              <a:solidFill>
                <a:srgbClr val="0000FF"/>
              </a:solidFill>
            </a:endParaRPr>
          </a:p>
        </p:txBody>
      </p:sp>
      <p:pic>
        <p:nvPicPr>
          <p:cNvPr id="357" name="Google Shape;357;p52"/>
          <p:cNvPicPr preferRelativeResize="0"/>
          <p:nvPr/>
        </p:nvPicPr>
        <p:blipFill>
          <a:blip r:embed="rId3">
            <a:alphaModFix/>
          </a:blip>
          <a:stretch>
            <a:fillRect/>
          </a:stretch>
        </p:blipFill>
        <p:spPr>
          <a:xfrm>
            <a:off x="6701525" y="1886850"/>
            <a:ext cx="2442475" cy="325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162050" y="132925"/>
            <a:ext cx="46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Description</a:t>
            </a:r>
            <a:endParaRPr/>
          </a:p>
        </p:txBody>
      </p:sp>
      <p:sp>
        <p:nvSpPr>
          <p:cNvPr id="116" name="Google Shape;116;p17"/>
          <p:cNvSpPr txBox="1"/>
          <p:nvPr>
            <p:ph idx="1" type="body"/>
          </p:nvPr>
        </p:nvSpPr>
        <p:spPr>
          <a:xfrm>
            <a:off x="162050" y="705625"/>
            <a:ext cx="8446500" cy="30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URL: </a:t>
            </a:r>
            <a:r>
              <a:rPr lang="en" u="sng">
                <a:solidFill>
                  <a:schemeClr val="hlink"/>
                </a:solidFill>
                <a:hlinkClick r:id="rId3"/>
              </a:rPr>
              <a:t>trends.techlab.works</a:t>
            </a:r>
            <a:endParaRPr/>
          </a:p>
          <a:p>
            <a:pPr indent="-342900" lvl="0" marL="457200" rtl="0" algn="l">
              <a:spcBef>
                <a:spcPts val="1600"/>
              </a:spcBef>
              <a:spcAft>
                <a:spcPts val="0"/>
              </a:spcAft>
              <a:buSzPts val="1800"/>
              <a:buChar char="●"/>
            </a:pPr>
            <a:r>
              <a:rPr lang="en"/>
              <a:t>Web platform for sharing tech trends and projects by TechLab</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Targeted at students, staff, </a:t>
            </a:r>
            <a:r>
              <a:rPr lang="en"/>
              <a:t>educators</a:t>
            </a:r>
            <a:r>
              <a:rPr lang="en"/>
              <a:t>, researchers and external partners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TechLab aims to provide a source of information for research projects.</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2000"/>
                                        <p:tgtEl>
                                          <p:spTgt spid="11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2000"/>
                                        <p:tgtEl>
                                          <p:spTgt spid="116">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2000"/>
                                        <p:tgtEl>
                                          <p:spTgt spid="116">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2000"/>
                                        <p:tgtEl>
                                          <p:spTgt spid="116">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animEffect filter="fade" transition="in">
                                      <p:cBhvr>
                                        <p:cTn dur="2000"/>
                                        <p:tgtEl>
                                          <p:spTgt spid="116">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animEffect filter="fade" transition="in">
                                      <p:cBhvr>
                                        <p:cTn dur="2000"/>
                                        <p:tgtEl>
                                          <p:spTgt spid="116">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16">
                                            <p:txEl>
                                              <p:pRg end="6" st="6"/>
                                            </p:txEl>
                                          </p:spTgt>
                                        </p:tgtEl>
                                        <p:attrNameLst>
                                          <p:attrName>style.visibility</p:attrName>
                                        </p:attrNameLst>
                                      </p:cBhvr>
                                      <p:to>
                                        <p:strVal val="visible"/>
                                      </p:to>
                                    </p:set>
                                    <p:animEffect filter="fade" transition="in">
                                      <p:cBhvr>
                                        <p:cTn dur="2000"/>
                                        <p:tgtEl>
                                          <p:spTgt spid="11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152400" y="384163"/>
            <a:ext cx="8839200" cy="43751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ppt_w</p:attrName>
                                        </p:attrNameLst>
                                      </p:cBhvr>
                                      <p:tavLst>
                                        <p:tav fmla="" tm="0">
                                          <p:val>
                                            <p:strVal val="0"/>
                                          </p:val>
                                        </p:tav>
                                        <p:tav fmla="" tm="100000">
                                          <p:val>
                                            <p:strVal val="#ppt_w"/>
                                          </p:val>
                                        </p:tav>
                                      </p:tavLst>
                                    </p:anim>
                                    <p:anim calcmode="lin" valueType="num">
                                      <p:cBhvr additive="base">
                                        <p:cTn dur="1000"/>
                                        <p:tgtEl>
                                          <p:spTgt spid="1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221125" y="10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Website Walkthrough - Home</a:t>
            </a:r>
            <a:endParaRPr/>
          </a:p>
        </p:txBody>
      </p:sp>
      <p:pic>
        <p:nvPicPr>
          <p:cNvPr id="127" name="Google Shape;127;p19"/>
          <p:cNvPicPr preferRelativeResize="0"/>
          <p:nvPr/>
        </p:nvPicPr>
        <p:blipFill rotWithShape="1">
          <a:blip r:embed="rId3">
            <a:alphaModFix/>
          </a:blip>
          <a:srcRect b="7171" l="0" r="0" t="10204"/>
          <a:stretch/>
        </p:blipFill>
        <p:spPr>
          <a:xfrm>
            <a:off x="804950" y="725775"/>
            <a:ext cx="7164259" cy="441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Trends HomePage</a:t>
            </a:r>
            <a:endParaRPr/>
          </a:p>
        </p:txBody>
      </p:sp>
      <p:pic>
        <p:nvPicPr>
          <p:cNvPr id="133" name="Google Shape;133;p20"/>
          <p:cNvPicPr preferRelativeResize="0"/>
          <p:nvPr/>
        </p:nvPicPr>
        <p:blipFill>
          <a:blip r:embed="rId3">
            <a:alphaModFix/>
          </a:blip>
          <a:stretch>
            <a:fillRect/>
          </a:stretch>
        </p:blipFill>
        <p:spPr>
          <a:xfrm>
            <a:off x="562901" y="1017800"/>
            <a:ext cx="8269401" cy="412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TechLab Previous Issues</a:t>
            </a:r>
            <a:endParaRPr/>
          </a:p>
        </p:txBody>
      </p:sp>
      <p:sp>
        <p:nvSpPr>
          <p:cNvPr id="139" name="Google Shape;139;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for a redesigned UI/UX for easier and more engaging browsing.</a:t>
            </a:r>
            <a:endParaRPr/>
          </a:p>
          <a:p>
            <a:pPr indent="0" lvl="0" marL="0" rtl="0" algn="l">
              <a:spcBef>
                <a:spcPts val="1600"/>
              </a:spcBef>
              <a:spcAft>
                <a:spcPts val="0"/>
              </a:spcAft>
              <a:buNone/>
            </a:pPr>
            <a:r>
              <a:rPr lang="en"/>
              <a:t>	</a:t>
            </a:r>
            <a:endParaRPr/>
          </a:p>
          <a:p>
            <a:pPr indent="-336550" lvl="0" marL="457200" rtl="0" algn="l">
              <a:spcBef>
                <a:spcPts val="1600"/>
              </a:spcBef>
              <a:spcAft>
                <a:spcPts val="0"/>
              </a:spcAft>
              <a:buSzPts val="1700"/>
              <a:buChar char="●"/>
            </a:pPr>
            <a:r>
              <a:rPr b="1" lang="en" sz="1700"/>
              <a:t>Basic search capabilities</a:t>
            </a:r>
            <a:r>
              <a:rPr lang="en" sz="1700"/>
              <a:t>, only shows trends and related projects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No navigation between articles back to home page</a:t>
            </a:r>
            <a:endParaRPr sz="1700"/>
          </a:p>
          <a:p>
            <a:pPr indent="0" lvl="0" marL="0" rtl="0" algn="l">
              <a:spcBef>
                <a:spcPts val="1600"/>
              </a:spcBef>
              <a:spcAft>
                <a:spcPts val="0"/>
              </a:spcAft>
              <a:buNone/>
            </a:pPr>
            <a:r>
              <a:t/>
            </a:r>
            <a:endParaRPr sz="1700"/>
          </a:p>
          <a:p>
            <a:pPr indent="-342900" lvl="0" marL="457200" rtl="0" algn="l">
              <a:spcBef>
                <a:spcPts val="1600"/>
              </a:spcBef>
              <a:spcAft>
                <a:spcPts val="0"/>
              </a:spcAft>
              <a:buSzPts val="1800"/>
              <a:buChar char="●"/>
            </a:pPr>
            <a:r>
              <a:rPr lang="en"/>
              <a:t>Lacks tagging system</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